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10" r:id="rId1"/>
  </p:sldMasterIdLst>
  <p:notesMasterIdLst>
    <p:notesMasterId r:id="rId27"/>
  </p:notesMasterIdLst>
  <p:sldIdLst>
    <p:sldId id="256" r:id="rId2"/>
    <p:sldId id="279" r:id="rId3"/>
    <p:sldId id="280" r:id="rId4"/>
    <p:sldId id="257" r:id="rId5"/>
    <p:sldId id="259" r:id="rId6"/>
    <p:sldId id="281" r:id="rId7"/>
    <p:sldId id="285" r:id="rId8"/>
    <p:sldId id="276" r:id="rId9"/>
    <p:sldId id="275" r:id="rId10"/>
    <p:sldId id="283" r:id="rId11"/>
    <p:sldId id="274" r:id="rId12"/>
    <p:sldId id="273" r:id="rId13"/>
    <p:sldId id="271" r:id="rId14"/>
    <p:sldId id="272" r:id="rId15"/>
    <p:sldId id="296" r:id="rId16"/>
    <p:sldId id="269" r:id="rId17"/>
    <p:sldId id="297" r:id="rId18"/>
    <p:sldId id="267" r:id="rId19"/>
    <p:sldId id="287" r:id="rId20"/>
    <p:sldId id="291" r:id="rId21"/>
    <p:sldId id="265" r:id="rId22"/>
    <p:sldId id="264" r:id="rId23"/>
    <p:sldId id="289" r:id="rId24"/>
    <p:sldId id="299" r:id="rId25"/>
    <p:sldId id="298"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10" autoAdjust="0"/>
    <p:restoredTop sz="51244" autoAdjust="0"/>
  </p:normalViewPr>
  <p:slideViewPr>
    <p:cSldViewPr snapToGrid="0">
      <p:cViewPr varScale="1">
        <p:scale>
          <a:sx n="44" d="100"/>
          <a:sy n="44" d="100"/>
        </p:scale>
        <p:origin x="2122"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DF485A-881F-40F8-A8EB-073D6D360F0D}" type="datetimeFigureOut">
              <a:rPr lang="hu-HU" smtClean="0"/>
              <a:t>2024. 10. 04.</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6C6F7E-6FCB-4D7D-B548-78CC64DE5F30}" type="slidenum">
              <a:rPr lang="hu-HU" smtClean="0"/>
              <a:t>‹#›</a:t>
            </a:fld>
            <a:endParaRPr lang="hu-HU"/>
          </a:p>
        </p:txBody>
      </p:sp>
    </p:spTree>
    <p:extLst>
      <p:ext uri="{BB962C8B-B14F-4D97-AF65-F5344CB8AC3E}">
        <p14:creationId xmlns:p14="http://schemas.microsoft.com/office/powerpoint/2010/main" val="2666614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dirty="0" smtClean="0">
                <a:latin typeface="Times New Roman" panose="02020603050405020304" pitchFamily="18" charset="0"/>
                <a:cs typeface="Times New Roman" panose="02020603050405020304" pitchFamily="18" charset="0"/>
              </a:rPr>
              <a:t>A szociológia az ember társas életével, a csoportokkal és a társadalmakkal foglalkozó tudomány. Lenyűgöző, rabul ejtő vállalkozás, hiszen magunkat vizsgáljuk: azt, hogy hogyan viselkedünk társas lényként. </a:t>
            </a:r>
          </a:p>
          <a:p>
            <a:pPr algn="just"/>
            <a:r>
              <a:rPr lang="hu-HU" sz="1200" dirty="0" smtClean="0">
                <a:latin typeface="Times New Roman" panose="02020603050405020304" pitchFamily="18" charset="0"/>
                <a:cs typeface="Times New Roman" panose="02020603050405020304" pitchFamily="18" charset="0"/>
              </a:rPr>
              <a:t>A szociológiai vizsgálódás köre rendkívül tág, éppúgy beletartozik az egyének közötti futó utcai találkozások elemzése, mint a globális társadalmi folyamatoknak a boncolgatása.</a:t>
            </a:r>
          </a:p>
          <a:p>
            <a:pPr algn="just"/>
            <a:r>
              <a:rPr lang="hu-HU" sz="1200" dirty="0" smtClean="0">
                <a:latin typeface="Times New Roman" panose="02020603050405020304" pitchFamily="18" charset="0"/>
                <a:cs typeface="Times New Roman" panose="02020603050405020304" pitchFamily="18" charset="0"/>
              </a:rPr>
              <a:t>A legtöbben úgy szemléljük a világot, hogy nem szakadunk ki életünk megszokott keretéből. A szociológia megmutatja, hogy sokkal tágabb keretben kell látnunk, miért vagyunk olyanok, amilyenek vagyunk, és miért cselekszünk úgy, ahogyan cselekszünk. Arra tanít minket, hogy amit természetesnek, szükségszerűnek, jónak vagy igaznak tekintünk, az talán nem az, és hogy életünk „adottságait" a történelmi és társadalmi erők jócskán befolyásolják.</a:t>
            </a:r>
          </a:p>
          <a:p>
            <a:endParaRPr lang="hu-HU" dirty="0"/>
          </a:p>
        </p:txBody>
      </p:sp>
      <p:sp>
        <p:nvSpPr>
          <p:cNvPr id="4" name="Dia számának helye 3"/>
          <p:cNvSpPr>
            <a:spLocks noGrp="1"/>
          </p:cNvSpPr>
          <p:nvPr>
            <p:ph type="sldNum" sz="quarter" idx="10"/>
          </p:nvPr>
        </p:nvSpPr>
        <p:spPr/>
        <p:txBody>
          <a:bodyPr/>
          <a:lstStyle/>
          <a:p>
            <a:fld id="{616C6F7E-6FCB-4D7D-B548-78CC64DE5F30}" type="slidenum">
              <a:rPr lang="hu-HU" smtClean="0"/>
              <a:t>3</a:t>
            </a:fld>
            <a:endParaRPr lang="hu-HU" dirty="0"/>
          </a:p>
        </p:txBody>
      </p:sp>
    </p:spTree>
    <p:extLst>
      <p:ext uri="{BB962C8B-B14F-4D97-AF65-F5344CB8AC3E}">
        <p14:creationId xmlns:p14="http://schemas.microsoft.com/office/powerpoint/2010/main" val="1756373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indent="0" algn="just">
              <a:buFont typeface="Wingdings" panose="05000000000000000000" pitchFamily="2" charset="2"/>
              <a:buNone/>
            </a:pPr>
            <a:r>
              <a:rPr lang="hu-HU" sz="1200" dirty="0" smtClean="0">
                <a:latin typeface="Times New Roman" panose="02020603050405020304" pitchFamily="18" charset="0"/>
                <a:cs typeface="Times New Roman" panose="02020603050405020304" pitchFamily="18" charset="0"/>
              </a:rPr>
              <a:t>Az elméletalkotás során elvont értelmezéseket alakítunk ki, amelyekkel a megfigyelt szituációk széles köre magyarázható</a:t>
            </a:r>
          </a:p>
          <a:p>
            <a:pPr marL="0" indent="0" algn="just">
              <a:buFont typeface="Wingdings" panose="05000000000000000000" pitchFamily="2" charset="2"/>
              <a:buNone/>
            </a:pPr>
            <a:r>
              <a:rPr lang="hu-HU" sz="1200" dirty="0" smtClean="0">
                <a:latin typeface="Times New Roman" panose="02020603050405020304" pitchFamily="18" charset="0"/>
                <a:cs typeface="Times New Roman" panose="02020603050405020304" pitchFamily="18" charset="0"/>
              </a:rPr>
              <a:t>Csak akkor alakíthatunk ki helytálló elméleti megközelítéseket, ha a tényfeltárás eszközeivel igazolhatók. </a:t>
            </a:r>
          </a:p>
          <a:p>
            <a:pPr marL="0" indent="0" algn="just">
              <a:buFont typeface="Wingdings" panose="05000000000000000000" pitchFamily="2" charset="2"/>
              <a:buNone/>
            </a:pPr>
            <a:r>
              <a:rPr lang="hu-HU" sz="1200" dirty="0" smtClean="0">
                <a:latin typeface="Times New Roman" panose="02020603050405020304" pitchFamily="18" charset="0"/>
                <a:cs typeface="Times New Roman" panose="02020603050405020304" pitchFamily="18" charset="0"/>
              </a:rPr>
              <a:t>A tények értelmezéséhez elméletekre van szükségünk. </a:t>
            </a:r>
          </a:p>
          <a:p>
            <a:pPr marL="0" indent="0" algn="just">
              <a:buFont typeface="Wingdings" panose="05000000000000000000" pitchFamily="2" charset="2"/>
              <a:buNone/>
            </a:pPr>
            <a:r>
              <a:rPr lang="hu-HU" sz="1200" dirty="0" smtClean="0">
                <a:latin typeface="Times New Roman" panose="02020603050405020304" pitchFamily="18" charset="0"/>
                <a:cs typeface="Times New Roman" panose="02020603050405020304" pitchFamily="18" charset="0"/>
              </a:rPr>
              <a:t>Közkeletű tévedés, hogy a tények magukért beszélnek. Sok szociológus dolgozik elsősorban tényfeltárással, de ha ezt nem valamilyen elméleti tudásra alapozva teszik, aligha tudnak magyarázatot találni a modern társadalmak sokrétűségére. Ez akkor is igaz, ha a kutatást szigorúan gyakorlati céllal végzik. </a:t>
            </a:r>
          </a:p>
          <a:p>
            <a:pPr marL="0" indent="0" algn="just">
              <a:buFont typeface="Wingdings" panose="05000000000000000000" pitchFamily="2" charset="2"/>
              <a:buNone/>
            </a:pPr>
            <a:r>
              <a:rPr lang="hu-HU" sz="1200" dirty="0" smtClean="0">
                <a:latin typeface="Times New Roman" panose="02020603050405020304" pitchFamily="18" charset="0"/>
                <a:cs typeface="Times New Roman" panose="02020603050405020304" pitchFamily="18" charset="0"/>
              </a:rPr>
              <a:t>Elméleti megközelítés nélkül azt se tudnánk, mit keressünk, amikor vizsgálódni kezdünk vagy értelmezni próbáljuk egy kutatás eredményeit. Az elmélet azonban nem csak azért foglal el fontos helyet a szociológiában, mert segítségével megvilágítható a kutatás során gyűjtött tények értelme. </a:t>
            </a:r>
          </a:p>
          <a:p>
            <a:pPr marL="0" indent="0" algn="just">
              <a:buFont typeface="Wingdings" panose="05000000000000000000" pitchFamily="2" charset="2"/>
              <a:buNone/>
            </a:pPr>
            <a:r>
              <a:rPr lang="hu-HU" sz="1200" dirty="0" smtClean="0">
                <a:latin typeface="Times New Roman" panose="02020603050405020304" pitchFamily="18" charset="0"/>
                <a:cs typeface="Times New Roman" panose="02020603050405020304" pitchFamily="18" charset="0"/>
              </a:rPr>
              <a:t>Az elméleti gondolkodásnak megoldást kell találnia az ember társadalmi életének vizsgálatában felmerülő általános problémákra, és még a filozófiai jellegű kérdésekre is választ kell adnia. Nem kínálkozik egyszerű megoldás, amikor megpróbáljuk eldönteni, milyen mértékben követi a szociológia a természettudományokat, vagy hogyan foglalhatjuk a legjobban fogalmi keretbe az emberi tudatot, cselekvést és intézményeket. A tudományunkban kibontakozott különféle elméleti megközelítések más-más módon láttak neki e kérdések megválaszolásának. </a:t>
            </a:r>
          </a:p>
          <a:p>
            <a:endParaRPr lang="hu-HU" dirty="0"/>
          </a:p>
        </p:txBody>
      </p:sp>
      <p:sp>
        <p:nvSpPr>
          <p:cNvPr id="4" name="Dia számának helye 3"/>
          <p:cNvSpPr>
            <a:spLocks noGrp="1"/>
          </p:cNvSpPr>
          <p:nvPr>
            <p:ph type="sldNum" sz="quarter" idx="10"/>
          </p:nvPr>
        </p:nvSpPr>
        <p:spPr/>
        <p:txBody>
          <a:bodyPr/>
          <a:lstStyle/>
          <a:p>
            <a:fld id="{616C6F7E-6FCB-4D7D-B548-78CC64DE5F30}" type="slidenum">
              <a:rPr lang="hu-HU" smtClean="0"/>
              <a:t>12</a:t>
            </a:fld>
            <a:endParaRPr lang="hu-HU"/>
          </a:p>
        </p:txBody>
      </p:sp>
    </p:spTree>
    <p:extLst>
      <p:ext uri="{BB962C8B-B14F-4D97-AF65-F5344CB8AC3E}">
        <p14:creationId xmlns:p14="http://schemas.microsoft.com/office/powerpoint/2010/main" val="388661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dirty="0" smtClean="0">
                <a:latin typeface="Times New Roman" panose="02020603050405020304" pitchFamily="18" charset="0"/>
                <a:cs typeface="Times New Roman" panose="02020603050405020304" pitchFamily="18" charset="0"/>
              </a:rPr>
              <a:t>A szociológia születésének hátteréül egy sor viharos erejű változás szolgált, amelyeket Európában az 1789-es francia forradalom és az ipari forradalom kezdete indítottak el. </a:t>
            </a:r>
          </a:p>
          <a:p>
            <a:pPr algn="just"/>
            <a:r>
              <a:rPr lang="hu-HU" sz="1200" dirty="0" smtClean="0">
                <a:latin typeface="Times New Roman" panose="02020603050405020304" pitchFamily="18" charset="0"/>
                <a:cs typeface="Times New Roman" panose="02020603050405020304" pitchFamily="18" charset="0"/>
              </a:rPr>
              <a:t>Ezek a változások lerombolták a hagyományos életformákat, ezért a gondolkodóknak is új módon kellett értelmezniük a társadalom és a természet világát. </a:t>
            </a:r>
          </a:p>
          <a:p>
            <a:pPr algn="just"/>
            <a:r>
              <a:rPr lang="hu-HU" sz="1200" dirty="0" smtClean="0">
                <a:latin typeface="Times New Roman" panose="02020603050405020304" pitchFamily="18" charset="0"/>
                <a:cs typeface="Times New Roman" panose="02020603050405020304" pitchFamily="18" charset="0"/>
              </a:rPr>
              <a:t>A fordulópontot az jelentette, hogy a vallás helyett a tudományt állították a világ megértésének szolgálatába. </a:t>
            </a:r>
          </a:p>
          <a:p>
            <a:pPr algn="just"/>
            <a:r>
              <a:rPr lang="hu-HU" sz="1200" dirty="0" smtClean="0">
                <a:latin typeface="Times New Roman" panose="02020603050405020304" pitchFamily="18" charset="0"/>
                <a:cs typeface="Times New Roman" panose="02020603050405020304" pitchFamily="18" charset="0"/>
              </a:rPr>
              <a:t>A 19. századi gondolkodók ugyanolyan kérdéseket tettek fel, mint a mai szociológusok: </a:t>
            </a:r>
          </a:p>
          <a:p>
            <a:pPr algn="just"/>
            <a:r>
              <a:rPr lang="hu-HU" sz="1200" dirty="0" smtClean="0">
                <a:latin typeface="Times New Roman" panose="02020603050405020304" pitchFamily="18" charset="0"/>
                <a:cs typeface="Times New Roman" panose="02020603050405020304" pitchFamily="18" charset="0"/>
              </a:rPr>
              <a:t>Milyen az emberi természet? </a:t>
            </a:r>
          </a:p>
          <a:p>
            <a:pPr algn="just"/>
            <a:r>
              <a:rPr lang="hu-HU" sz="1200" dirty="0" smtClean="0">
                <a:latin typeface="Times New Roman" panose="02020603050405020304" pitchFamily="18" charset="0"/>
                <a:cs typeface="Times New Roman" panose="02020603050405020304" pitchFamily="18" charset="0"/>
              </a:rPr>
              <a:t>Miért szerveződik így a társadalom?</a:t>
            </a:r>
          </a:p>
          <a:p>
            <a:pPr algn="just"/>
            <a:r>
              <a:rPr lang="hu-HU" sz="1200" dirty="0" smtClean="0">
                <a:latin typeface="Times New Roman" panose="02020603050405020304" pitchFamily="18" charset="0"/>
                <a:cs typeface="Times New Roman" panose="02020603050405020304" pitchFamily="18" charset="0"/>
              </a:rPr>
              <a:t>Hogyan és miért változnak a társadalmak? </a:t>
            </a:r>
          </a:p>
          <a:p>
            <a:pPr algn="just"/>
            <a:r>
              <a:rPr lang="hu-HU" sz="1200" dirty="0" smtClean="0">
                <a:latin typeface="Times New Roman" panose="02020603050405020304" pitchFamily="18" charset="0"/>
                <a:cs typeface="Times New Roman" panose="02020603050405020304" pitchFamily="18" charset="0"/>
              </a:rPr>
              <a:t>Modern világunk gyökeresen eltér a múlt világától; a szociológia feladata, hogy segítsen megérteni, milyen a világ most, és mit tartogathat a jövő.</a:t>
            </a:r>
          </a:p>
          <a:p>
            <a:endParaRPr lang="hu-HU" dirty="0"/>
          </a:p>
        </p:txBody>
      </p:sp>
      <p:sp>
        <p:nvSpPr>
          <p:cNvPr id="4" name="Dia számának helye 3"/>
          <p:cNvSpPr>
            <a:spLocks noGrp="1"/>
          </p:cNvSpPr>
          <p:nvPr>
            <p:ph type="sldNum" sz="quarter" idx="10"/>
          </p:nvPr>
        </p:nvSpPr>
        <p:spPr/>
        <p:txBody>
          <a:bodyPr/>
          <a:lstStyle/>
          <a:p>
            <a:fld id="{616C6F7E-6FCB-4D7D-B548-78CC64DE5F30}" type="slidenum">
              <a:rPr lang="hu-HU" smtClean="0"/>
              <a:t>13</a:t>
            </a:fld>
            <a:endParaRPr lang="hu-HU"/>
          </a:p>
        </p:txBody>
      </p:sp>
    </p:spTree>
    <p:extLst>
      <p:ext uri="{BB962C8B-B14F-4D97-AF65-F5344CB8AC3E}">
        <p14:creationId xmlns:p14="http://schemas.microsoft.com/office/powerpoint/2010/main" val="5116113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dirty="0" smtClean="0">
                <a:latin typeface="Times New Roman" panose="02020603050405020304" pitchFamily="18" charset="0"/>
                <a:cs typeface="Times New Roman" panose="02020603050405020304" pitchFamily="18" charset="0"/>
              </a:rPr>
              <a:t>Egyedül nyilván senki nem alapíthat meg egy teljes tudományágat, így a korai szociológiai gondolkodás kialakulásához is sokan hozzájárultak. A legnagyobb szerepet közülük általában </a:t>
            </a:r>
            <a:r>
              <a:rPr lang="hu-HU" sz="1200" dirty="0" err="1" smtClean="0">
                <a:latin typeface="Times New Roman" panose="02020603050405020304" pitchFamily="18" charset="0"/>
                <a:cs typeface="Times New Roman" panose="02020603050405020304" pitchFamily="18" charset="0"/>
              </a:rPr>
              <a:t>Auguste</a:t>
            </a:r>
            <a:r>
              <a:rPr lang="hu-HU" sz="1200" dirty="0" smtClean="0">
                <a:latin typeface="Times New Roman" panose="02020603050405020304" pitchFamily="18" charset="0"/>
                <a:cs typeface="Times New Roman" panose="02020603050405020304" pitchFamily="18" charset="0"/>
              </a:rPr>
              <a:t> Comte-</a:t>
            </a:r>
            <a:r>
              <a:rPr lang="hu-HU" sz="1200" dirty="0" err="1" smtClean="0">
                <a:latin typeface="Times New Roman" panose="02020603050405020304" pitchFamily="18" charset="0"/>
                <a:cs typeface="Times New Roman" panose="02020603050405020304" pitchFamily="18" charset="0"/>
              </a:rPr>
              <a:t>nak</a:t>
            </a:r>
            <a:r>
              <a:rPr lang="hu-HU" sz="1200" dirty="0" smtClean="0">
                <a:latin typeface="Times New Roman" panose="02020603050405020304" pitchFamily="18" charset="0"/>
                <a:cs typeface="Times New Roman" panose="02020603050405020304" pitchFamily="18" charset="0"/>
              </a:rPr>
              <a:t> (1798-1857) tulajdonítják, ha másért nem, azért, mert tőle ered a „szociológia" szó. Comte eredetileg a „társadalmi fizika" megnevezést alkalmazta, miután azonban a vele vitatkozók is elkezdték használni ezt a kifejezést, szerette volna megkülönböztetni saját nézeteit, ezért alkotta meg a „szociológia" szót, hogy nevet adjon a tárgynak, amelynek megalapítására készült: Comte gondolkodása tükrözte kora kavargó eseményeit. A francia forradalom jelentős társadalmi változásokat hozott, az erősödő iparosodás pedig megváltoztatta a francia népesség tradicionális életét. Comte olyan társadalomtudomány megteremtésére törekedett, amellyel éppúgy magyarázhatók a társadalmi világ törvényei, mint ahogyan a természettudomány magyarázza a fizikai világ működését. </a:t>
            </a:r>
          </a:p>
          <a:p>
            <a:pPr algn="just"/>
            <a:r>
              <a:rPr lang="hu-HU" sz="1200" dirty="0" smtClean="0">
                <a:latin typeface="Times New Roman" panose="02020603050405020304" pitchFamily="18" charset="0"/>
                <a:cs typeface="Times New Roman" panose="02020603050405020304" pitchFamily="18" charset="0"/>
              </a:rPr>
              <a:t>Comte a szociológiát pozitív tudománynak látta: úgy vélte, hogy a szociológiában a társadalom tanulmányozása során ugyanazokat a szigorú tudományos módszereket kell alkalmazni, amelyekkel a fizikában vagy a kémiában vizsgálják a világot.</a:t>
            </a:r>
          </a:p>
          <a:p>
            <a:pPr algn="just"/>
            <a:r>
              <a:rPr lang="hu-HU" sz="1200" dirty="0" smtClean="0">
                <a:latin typeface="Times New Roman" panose="02020603050405020304" pitchFamily="18" charset="0"/>
                <a:cs typeface="Times New Roman" panose="02020603050405020304" pitchFamily="18" charset="0"/>
              </a:rPr>
              <a:t>A pozitivizmus feltevése, hogy a tudomány csak megfigyelhető, közvetlen tapasztalással megragadható dolgokkal foglalkozhat. </a:t>
            </a:r>
          </a:p>
          <a:p>
            <a:pPr algn="just"/>
            <a:r>
              <a:rPr lang="hu-HU" sz="1200" dirty="0" smtClean="0">
                <a:latin typeface="Times New Roman" panose="02020603050405020304" pitchFamily="18" charset="0"/>
                <a:cs typeface="Times New Roman" panose="02020603050405020304" pitchFamily="18" charset="0"/>
              </a:rPr>
              <a:t>Eszerint gondos, érzékeléssel történő megfigyelésekből olyan törvényekre következtethetünk, amelyek a megfigyelt jelenségek közötti összefüggést magyarázzák. Az események közötti ok-okozati kapcsolat megértésével a tudós előre láthatja, hogyan fognak bekövetkezni a jövőbeli események. </a:t>
            </a:r>
          </a:p>
          <a:p>
            <a:pPr algn="just"/>
            <a:endParaRPr lang="hu-HU" sz="1200" dirty="0" smtClean="0">
              <a:latin typeface="Times New Roman" panose="02020603050405020304" pitchFamily="18" charset="0"/>
              <a:cs typeface="Times New Roman" panose="02020603050405020304" pitchFamily="18" charset="0"/>
            </a:endParaRPr>
          </a:p>
          <a:p>
            <a:endParaRPr lang="hu-HU" dirty="0"/>
          </a:p>
        </p:txBody>
      </p:sp>
      <p:sp>
        <p:nvSpPr>
          <p:cNvPr id="4" name="Dia számának helye 3"/>
          <p:cNvSpPr>
            <a:spLocks noGrp="1"/>
          </p:cNvSpPr>
          <p:nvPr>
            <p:ph type="sldNum" sz="quarter" idx="10"/>
          </p:nvPr>
        </p:nvSpPr>
        <p:spPr/>
        <p:txBody>
          <a:bodyPr/>
          <a:lstStyle/>
          <a:p>
            <a:fld id="{616C6F7E-6FCB-4D7D-B548-78CC64DE5F30}" type="slidenum">
              <a:rPr lang="hu-HU" smtClean="0"/>
              <a:t>14</a:t>
            </a:fld>
            <a:endParaRPr lang="hu-HU"/>
          </a:p>
        </p:txBody>
      </p:sp>
    </p:spTree>
    <p:extLst>
      <p:ext uri="{BB962C8B-B14F-4D97-AF65-F5344CB8AC3E}">
        <p14:creationId xmlns:p14="http://schemas.microsoft.com/office/powerpoint/2010/main" val="24191974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dirty="0" smtClean="0">
                <a:latin typeface="Times New Roman" panose="02020603050405020304" pitchFamily="18" charset="0"/>
                <a:cs typeface="Times New Roman" panose="02020603050405020304" pitchFamily="18" charset="0"/>
              </a:rPr>
              <a:t>A szociológia pozitivista megközelítése arra a meggyőződésre épül, hogy a megfigyelésből, összehasonlításból és kísérletezésből származó empirikus eredmények alapján ismereteket szerezhetünk a társadalomról. </a:t>
            </a:r>
          </a:p>
          <a:p>
            <a:pPr algn="just"/>
            <a:r>
              <a:rPr lang="hu-HU" sz="1200" i="1" dirty="0" smtClean="0">
                <a:latin typeface="Times New Roman" panose="02020603050405020304" pitchFamily="18" charset="0"/>
                <a:cs typeface="Times New Roman" panose="02020603050405020304" pitchFamily="18" charset="0"/>
              </a:rPr>
              <a:t>Bár Comte-</a:t>
            </a:r>
            <a:r>
              <a:rPr lang="hu-HU" sz="1200" i="1" dirty="0" err="1" smtClean="0">
                <a:latin typeface="Times New Roman" panose="02020603050405020304" pitchFamily="18" charset="0"/>
                <a:cs typeface="Times New Roman" panose="02020603050405020304" pitchFamily="18" charset="0"/>
              </a:rPr>
              <a:t>nak</a:t>
            </a:r>
            <a:r>
              <a:rPr lang="hu-HU" sz="1200" i="1" dirty="0" smtClean="0">
                <a:latin typeface="Times New Roman" panose="02020603050405020304" pitchFamily="18" charset="0"/>
                <a:cs typeface="Times New Roman" panose="02020603050405020304" pitchFamily="18" charset="0"/>
              </a:rPr>
              <a:t> a társadalom újjászervezéséről kialakított elképzelése </a:t>
            </a:r>
            <a:r>
              <a:rPr lang="hu-HU" sz="1200" dirty="0" smtClean="0">
                <a:latin typeface="Times New Roman" panose="02020603050405020304" pitchFamily="18" charset="0"/>
                <a:cs typeface="Times New Roman" panose="02020603050405020304" pitchFamily="18" charset="0"/>
              </a:rPr>
              <a:t>sosem valósult meg, hozzájárulása a társadalom tudományának rendszerbe foglalásához és egységesítéséhez lehetővé tette, hogy a szociológia később magas szakmai színvonalú, elismert tudománnyá váljon. </a:t>
            </a:r>
          </a:p>
          <a:p>
            <a:endParaRPr lang="hu-HU" dirty="0"/>
          </a:p>
        </p:txBody>
      </p:sp>
      <p:sp>
        <p:nvSpPr>
          <p:cNvPr id="4" name="Dia számának helye 3"/>
          <p:cNvSpPr>
            <a:spLocks noGrp="1"/>
          </p:cNvSpPr>
          <p:nvPr>
            <p:ph type="sldNum" sz="quarter" idx="10"/>
          </p:nvPr>
        </p:nvSpPr>
        <p:spPr/>
        <p:txBody>
          <a:bodyPr/>
          <a:lstStyle/>
          <a:p>
            <a:fld id="{616C6F7E-6FCB-4D7D-B548-78CC64DE5F30}" type="slidenum">
              <a:rPr lang="hu-HU" smtClean="0"/>
              <a:t>15</a:t>
            </a:fld>
            <a:endParaRPr lang="hu-HU"/>
          </a:p>
        </p:txBody>
      </p:sp>
    </p:spTree>
    <p:extLst>
      <p:ext uri="{BB962C8B-B14F-4D97-AF65-F5344CB8AC3E}">
        <p14:creationId xmlns:p14="http://schemas.microsoft.com/office/powerpoint/2010/main" val="11222653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dirty="0" smtClean="0">
                <a:latin typeface="Times New Roman" panose="02020603050405020304" pitchFamily="18" charset="0"/>
                <a:cs typeface="Times New Roman" panose="02020603050405020304" pitchFamily="18" charset="0"/>
              </a:rPr>
              <a:t>Egy másik francia szerző, írásai maradandóbb hatást gyakoroltak a modern szociológiára, mint Comte elképzelései. Noha </a:t>
            </a:r>
            <a:r>
              <a:rPr lang="hu-HU" sz="1200" dirty="0" err="1" smtClean="0">
                <a:latin typeface="Times New Roman" panose="02020603050405020304" pitchFamily="18" charset="0"/>
                <a:cs typeface="Times New Roman" panose="02020603050405020304" pitchFamily="18" charset="0"/>
              </a:rPr>
              <a:t>Durkheim</a:t>
            </a:r>
            <a:r>
              <a:rPr lang="hu-HU" sz="1200" dirty="0" smtClean="0">
                <a:latin typeface="Times New Roman" panose="02020603050405020304" pitchFamily="18" charset="0"/>
                <a:cs typeface="Times New Roman" panose="02020603050405020304" pitchFamily="18" charset="0"/>
              </a:rPr>
              <a:t> számos vonatkozásban támaszkodott Comte munkájának egy-egy elemére, elődje elképzeléseit többnyire túlságosan spekulatívnak, ködösnek tartotta, és úgy vélte, hogy Comte-</a:t>
            </a:r>
            <a:r>
              <a:rPr lang="hu-HU" sz="1200" dirty="0" err="1" smtClean="0">
                <a:latin typeface="Times New Roman" panose="02020603050405020304" pitchFamily="18" charset="0"/>
                <a:cs typeface="Times New Roman" panose="02020603050405020304" pitchFamily="18" charset="0"/>
              </a:rPr>
              <a:t>nak</a:t>
            </a:r>
            <a:r>
              <a:rPr lang="hu-HU" sz="1200" dirty="0" smtClean="0">
                <a:latin typeface="Times New Roman" panose="02020603050405020304" pitchFamily="18" charset="0"/>
                <a:cs typeface="Times New Roman" panose="02020603050405020304" pitchFamily="18" charset="0"/>
              </a:rPr>
              <a:t> nem sikerült végrehajtania tervét, a szociológia tudományos alapokra helyezését. </a:t>
            </a:r>
          </a:p>
          <a:p>
            <a:endParaRPr lang="hu-HU" dirty="0"/>
          </a:p>
        </p:txBody>
      </p:sp>
      <p:sp>
        <p:nvSpPr>
          <p:cNvPr id="4" name="Dia számának helye 3"/>
          <p:cNvSpPr>
            <a:spLocks noGrp="1"/>
          </p:cNvSpPr>
          <p:nvPr>
            <p:ph type="sldNum" sz="quarter" idx="10"/>
          </p:nvPr>
        </p:nvSpPr>
        <p:spPr/>
        <p:txBody>
          <a:bodyPr/>
          <a:lstStyle/>
          <a:p>
            <a:fld id="{616C6F7E-6FCB-4D7D-B548-78CC64DE5F30}" type="slidenum">
              <a:rPr lang="hu-HU" smtClean="0"/>
              <a:t>16</a:t>
            </a:fld>
            <a:endParaRPr lang="hu-HU"/>
          </a:p>
        </p:txBody>
      </p:sp>
    </p:spTree>
    <p:extLst>
      <p:ext uri="{BB962C8B-B14F-4D97-AF65-F5344CB8AC3E}">
        <p14:creationId xmlns:p14="http://schemas.microsoft.com/office/powerpoint/2010/main" val="28892167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dirty="0" err="1" smtClean="0">
                <a:latin typeface="Times New Roman" panose="02020603050405020304" pitchFamily="18" charset="0"/>
                <a:cs typeface="Times New Roman" panose="02020603050405020304" pitchFamily="18" charset="0"/>
              </a:rPr>
              <a:t>Durkheim</a:t>
            </a:r>
            <a:r>
              <a:rPr lang="hu-HU" sz="1200" dirty="0" smtClean="0">
                <a:latin typeface="Times New Roman" panose="02020603050405020304" pitchFamily="18" charset="0"/>
                <a:cs typeface="Times New Roman" panose="02020603050405020304" pitchFamily="18" charset="0"/>
              </a:rPr>
              <a:t> a szociológiát új tudománynak tekintette, amely segíthet tisztázni a hagyományos filozófiai kérdéseket, ha ezeket empirikus módon vizsgálja. </a:t>
            </a:r>
          </a:p>
          <a:p>
            <a:pPr algn="just"/>
            <a:r>
              <a:rPr lang="hu-HU" sz="1200" dirty="0" smtClean="0">
                <a:latin typeface="Times New Roman" panose="02020603050405020304" pitchFamily="18" charset="0"/>
                <a:cs typeface="Times New Roman" panose="02020603050405020304" pitchFamily="18" charset="0"/>
              </a:rPr>
              <a:t>Comte-hoz hasonlóan úgy gondolta, hogy a társadalmi élet elemzésében ugyanolyan objektivitásra kell törekedni, mint a természet tudományos vizsgálata során. </a:t>
            </a:r>
            <a:r>
              <a:rPr lang="hu-HU" sz="1200" dirty="0" err="1" smtClean="0">
                <a:latin typeface="Times New Roman" panose="02020603050405020304" pitchFamily="18" charset="0"/>
                <a:cs typeface="Times New Roman" panose="02020603050405020304" pitchFamily="18" charset="0"/>
              </a:rPr>
              <a:t>Durkheimnek</a:t>
            </a:r>
            <a:r>
              <a:rPr lang="hu-HU" sz="1200" dirty="0" smtClean="0">
                <a:latin typeface="Times New Roman" panose="02020603050405020304" pitchFamily="18" charset="0"/>
                <a:cs typeface="Times New Roman" panose="02020603050405020304" pitchFamily="18" charset="0"/>
              </a:rPr>
              <a:t> a szociológiára vonatkozó híres első alaptétele</a:t>
            </a:r>
            <a:r>
              <a:rPr lang="hu-HU" sz="1200" b="1" dirty="0" smtClean="0">
                <a:latin typeface="Times New Roman" panose="02020603050405020304" pitchFamily="18" charset="0"/>
                <a:cs typeface="Times New Roman" panose="02020603050405020304" pitchFamily="18" charset="0"/>
              </a:rPr>
              <a:t>: „A társadalmi tényeket dolgoknak kell tekintenünk!" </a:t>
            </a:r>
            <a:r>
              <a:rPr lang="hu-HU" sz="1200" dirty="0" smtClean="0">
                <a:latin typeface="Times New Roman" panose="02020603050405020304" pitchFamily="18" charset="0"/>
                <a:cs typeface="Times New Roman" panose="02020603050405020304" pitchFamily="18" charset="0"/>
              </a:rPr>
              <a:t>Ezt úgy értette, hogy a társadalmi életet ugyanolyan pontosan lehet vizsgálni, mint a természet tárgyait vagy eseményeit.</a:t>
            </a:r>
            <a:endParaRPr lang="hu-HU" sz="1200" dirty="0" smtClean="0"/>
          </a:p>
          <a:p>
            <a:pPr algn="just"/>
            <a:r>
              <a:rPr lang="hu-HU" sz="1200" dirty="0" err="1" smtClean="0">
                <a:latin typeface="Times New Roman" panose="02020603050405020304" pitchFamily="18" charset="0"/>
                <a:cs typeface="Times New Roman" panose="02020603050405020304" pitchFamily="18" charset="0"/>
              </a:rPr>
              <a:t>Durkheim</a:t>
            </a:r>
            <a:r>
              <a:rPr lang="hu-HU" sz="1200" dirty="0" smtClean="0">
                <a:latin typeface="Times New Roman" panose="02020603050405020304" pitchFamily="18" charset="0"/>
                <a:cs typeface="Times New Roman" panose="02020603050405020304" pitchFamily="18" charset="0"/>
              </a:rPr>
              <a:t> írásai a témák széles körét ölelik fel. </a:t>
            </a:r>
          </a:p>
          <a:p>
            <a:pPr algn="just"/>
            <a:r>
              <a:rPr lang="hu-HU" sz="1200" b="1" dirty="0" smtClean="0">
                <a:latin typeface="Times New Roman" panose="02020603050405020304" pitchFamily="18" charset="0"/>
                <a:cs typeface="Times New Roman" panose="02020603050405020304" pitchFamily="18" charset="0"/>
              </a:rPr>
              <a:t>Három fő témával foglalkozott</a:t>
            </a:r>
            <a:r>
              <a:rPr lang="hu-HU" sz="1200" dirty="0" smtClean="0">
                <a:latin typeface="Times New Roman" panose="02020603050405020304" pitchFamily="18" charset="0"/>
                <a:cs typeface="Times New Roman" panose="02020603050405020304" pitchFamily="18" charset="0"/>
              </a:rPr>
              <a:t>: a szociológia mint empirikus tudomány jelentőségével, az egyén szerepének felértékelődésével és egy új társadalmi rend kialakulásával, valamint az erkölcsi tekintély forrásaival és jellegével. Majd később, a vallás, a deviancia és "a: bűnözés, illetve a munka és a gazdasági élet tárgyalásakor is találkozhatunk </a:t>
            </a:r>
            <a:r>
              <a:rPr lang="hu-HU" sz="1200" dirty="0" err="1" smtClean="0">
                <a:latin typeface="Times New Roman" panose="02020603050405020304" pitchFamily="18" charset="0"/>
                <a:cs typeface="Times New Roman" panose="02020603050405020304" pitchFamily="18" charset="0"/>
              </a:rPr>
              <a:t>Durkheim</a:t>
            </a:r>
            <a:r>
              <a:rPr lang="hu-HU" sz="1200" dirty="0" smtClean="0">
                <a:latin typeface="Times New Roman" panose="02020603050405020304" pitchFamily="18" charset="0"/>
                <a:cs typeface="Times New Roman" panose="02020603050405020304" pitchFamily="18" charset="0"/>
              </a:rPr>
              <a:t> elképzeléseivel. </a:t>
            </a:r>
          </a:p>
          <a:p>
            <a:pPr algn="just"/>
            <a:r>
              <a:rPr lang="hu-HU" sz="1200" dirty="0" err="1" smtClean="0">
                <a:latin typeface="Times New Roman" panose="02020603050405020304" pitchFamily="18" charset="0"/>
                <a:cs typeface="Times New Roman" panose="02020603050405020304" pitchFamily="18" charset="0"/>
              </a:rPr>
              <a:t>Durkheim</a:t>
            </a:r>
            <a:r>
              <a:rPr lang="hu-HU" sz="1200" dirty="0" smtClean="0">
                <a:latin typeface="Times New Roman" panose="02020603050405020304" pitchFamily="18" charset="0"/>
                <a:cs typeface="Times New Roman" panose="02020603050405020304" pitchFamily="18" charset="0"/>
              </a:rPr>
              <a:t> számára a szociológia fő feladata a társadalmi tények vizsgálata. A szociológusnak a szociológiai módszereket nem annyira az egyén, mint inkább a társadalmi tények vizsgálatában kell alkalmaznia: a társadalmi életnek azokkal az aspektusaival kell foglalkoznia, amelyek formálják az egyén cselekvését, például a gazdasági helyzettel vagy a vallás hatásával. </a:t>
            </a:r>
          </a:p>
          <a:p>
            <a:pPr algn="just"/>
            <a:r>
              <a:rPr lang="hu-HU" sz="1200" b="1" dirty="0" err="1" smtClean="0">
                <a:latin typeface="Times New Roman" panose="02020603050405020304" pitchFamily="18" charset="0"/>
                <a:cs typeface="Times New Roman" panose="02020603050405020304" pitchFamily="18" charset="0"/>
              </a:rPr>
              <a:t>Durkheim</a:t>
            </a:r>
            <a:r>
              <a:rPr lang="hu-HU" sz="1200" b="1" dirty="0" smtClean="0">
                <a:latin typeface="Times New Roman" panose="02020603050405020304" pitchFamily="18" charset="0"/>
                <a:cs typeface="Times New Roman" panose="02020603050405020304" pitchFamily="18" charset="0"/>
              </a:rPr>
              <a:t> úgy vélte</a:t>
            </a:r>
            <a:r>
              <a:rPr lang="hu-HU" sz="1200" dirty="0" smtClean="0">
                <a:latin typeface="Times New Roman" panose="02020603050405020304" pitchFamily="18" charset="0"/>
                <a:cs typeface="Times New Roman" panose="02020603050405020304" pitchFamily="18" charset="0"/>
              </a:rPr>
              <a:t>, hogy a társadalomnak megvan a maga saját valósága, vagyis a társadalom nem pusztán az egyes tagjai tetteinek és érdekeinek összessége. Szerinte a társadalmi tények olyan cselekvési, gondolkodási vagy érzelmi módozatok, amelyek az egyénen kívüli, külső tényezők, és megvan a maguk - az egyes emberek életén és látásmódján túli - realitása. A társadalmi tények egy másik jellemzője az, hogy kényszerítő erővel bírnak az egyénekkel szemben.</a:t>
            </a:r>
          </a:p>
          <a:p>
            <a:pPr algn="just"/>
            <a:r>
              <a:rPr lang="hu-HU" sz="1200" dirty="0" smtClean="0">
                <a:latin typeface="Times New Roman" panose="02020603050405020304" pitchFamily="18" charset="0"/>
                <a:cs typeface="Times New Roman" panose="02020603050405020304" pitchFamily="18" charset="0"/>
              </a:rPr>
              <a:t>Az egyén és a társadalom viszonyát feltáró </a:t>
            </a:r>
            <a:r>
              <a:rPr lang="hu-HU" sz="1200" dirty="0" err="1" smtClean="0">
                <a:latin typeface="Times New Roman" panose="02020603050405020304" pitchFamily="18" charset="0"/>
                <a:cs typeface="Times New Roman" panose="02020603050405020304" pitchFamily="18" charset="0"/>
              </a:rPr>
              <a:t>klaszszikus</a:t>
            </a:r>
            <a:r>
              <a:rPr lang="hu-HU" sz="1200" dirty="0" smtClean="0">
                <a:latin typeface="Times New Roman" panose="02020603050405020304" pitchFamily="18" charset="0"/>
                <a:cs typeface="Times New Roman" panose="02020603050405020304" pitchFamily="18" charset="0"/>
              </a:rPr>
              <a:t> szociológiai tanulmányok egyike </a:t>
            </a:r>
            <a:r>
              <a:rPr lang="hu-HU" sz="1200" dirty="0" err="1" smtClean="0">
                <a:latin typeface="Times New Roman" panose="02020603050405020304" pitchFamily="18" charset="0"/>
                <a:cs typeface="Times New Roman" panose="02020603050405020304" pitchFamily="18" charset="0"/>
              </a:rPr>
              <a:t>Durkheim</a:t>
            </a:r>
            <a:r>
              <a:rPr lang="hu-HU" sz="1200" dirty="0" smtClean="0">
                <a:latin typeface="Times New Roman" panose="02020603050405020304" pitchFamily="18" charset="0"/>
                <a:cs typeface="Times New Roman" panose="02020603050405020304" pitchFamily="18" charset="0"/>
              </a:rPr>
              <a:t> 1897-es elemzése az öngyilkosságról. Bár az emberek szabad akarattal és választási lehetőségekkel bíró egyénnek tekintik magukat, viselkedésüket gyakran társadalmi minták és elvárások formálják. </a:t>
            </a:r>
            <a:r>
              <a:rPr lang="hu-HU" sz="1200" dirty="0" err="1" smtClean="0">
                <a:latin typeface="Times New Roman" panose="02020603050405020304" pitchFamily="18" charset="0"/>
                <a:cs typeface="Times New Roman" panose="02020603050405020304" pitchFamily="18" charset="0"/>
              </a:rPr>
              <a:t>Durkheim</a:t>
            </a:r>
            <a:r>
              <a:rPr lang="hu-HU" sz="1200" dirty="0" smtClean="0">
                <a:latin typeface="Times New Roman" panose="02020603050405020304" pitchFamily="18" charset="0"/>
                <a:cs typeface="Times New Roman" panose="02020603050405020304" pitchFamily="18" charset="0"/>
              </a:rPr>
              <a:t> tanulmánya rámutatott, hogy a társadalmi világ még egy olyan igencsak személyes cselekményre is hat, mint az öngyilkosság</a:t>
            </a:r>
          </a:p>
          <a:p>
            <a:endParaRPr lang="hu-HU" dirty="0"/>
          </a:p>
        </p:txBody>
      </p:sp>
      <p:sp>
        <p:nvSpPr>
          <p:cNvPr id="4" name="Dia számának helye 3"/>
          <p:cNvSpPr>
            <a:spLocks noGrp="1"/>
          </p:cNvSpPr>
          <p:nvPr>
            <p:ph type="sldNum" sz="quarter" idx="10"/>
          </p:nvPr>
        </p:nvSpPr>
        <p:spPr/>
        <p:txBody>
          <a:bodyPr/>
          <a:lstStyle/>
          <a:p>
            <a:fld id="{616C6F7E-6FCB-4D7D-B548-78CC64DE5F30}" type="slidenum">
              <a:rPr lang="hu-HU" smtClean="0"/>
              <a:t>17</a:t>
            </a:fld>
            <a:endParaRPr lang="hu-HU"/>
          </a:p>
        </p:txBody>
      </p:sp>
    </p:spTree>
    <p:extLst>
      <p:ext uri="{BB962C8B-B14F-4D97-AF65-F5344CB8AC3E}">
        <p14:creationId xmlns:p14="http://schemas.microsoft.com/office/powerpoint/2010/main" val="31546777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dirty="0" smtClean="0">
                <a:latin typeface="Times New Roman" panose="02020603050405020304" pitchFamily="18" charset="0"/>
                <a:cs typeface="Times New Roman" panose="02020603050405020304" pitchFamily="18" charset="0"/>
              </a:rPr>
              <a:t>Kari Marx </a:t>
            </a:r>
          </a:p>
          <a:p>
            <a:pPr algn="just"/>
            <a:r>
              <a:rPr lang="hu-HU" sz="1200" dirty="0" smtClean="0">
                <a:latin typeface="Times New Roman" panose="02020603050405020304" pitchFamily="18" charset="0"/>
                <a:cs typeface="Times New Roman" panose="02020603050405020304" pitchFamily="18" charset="0"/>
              </a:rPr>
              <a:t>Nézetei éles ellentétben állnak Comte és </a:t>
            </a:r>
            <a:r>
              <a:rPr lang="hu-HU" sz="1200" dirty="0" err="1" smtClean="0">
                <a:latin typeface="Times New Roman" panose="02020603050405020304" pitchFamily="18" charset="0"/>
                <a:cs typeface="Times New Roman" panose="02020603050405020304" pitchFamily="18" charset="0"/>
              </a:rPr>
              <a:t>Durkheim</a:t>
            </a:r>
            <a:r>
              <a:rPr lang="hu-HU" sz="1200" dirty="0" smtClean="0">
                <a:latin typeface="Times New Roman" panose="02020603050405020304" pitchFamily="18" charset="0"/>
                <a:cs typeface="Times New Roman" panose="02020603050405020304" pitchFamily="18" charset="0"/>
              </a:rPr>
              <a:t> eszméivel, de hozzájuk hasonlóan azokat a változásokat igyekezett magyarázni, amelyek az ipari forradalom idején következtek be a társadalomban. </a:t>
            </a:r>
          </a:p>
          <a:p>
            <a:pPr algn="just"/>
            <a:r>
              <a:rPr lang="hu-HU" sz="1200" dirty="0" smtClean="0">
                <a:latin typeface="Times New Roman" panose="02020603050405020304" pitchFamily="18" charset="0"/>
                <a:cs typeface="Times New Roman" panose="02020603050405020304" pitchFamily="18" charset="0"/>
              </a:rPr>
              <a:t>Fiatalkorában összetűzésbe került a német hatóságokkal politikai tevékenysége miatt, majd rövid franciaországi tartózkodás után végleg Nagy-Britanniában telepedett le emigránsként. </a:t>
            </a:r>
          </a:p>
          <a:p>
            <a:pPr algn="just"/>
            <a:r>
              <a:rPr lang="hu-HU" sz="1200" dirty="0" smtClean="0">
                <a:latin typeface="Times New Roman" panose="02020603050405020304" pitchFamily="18" charset="0"/>
                <a:cs typeface="Times New Roman" panose="02020603050405020304" pitchFamily="18" charset="0"/>
              </a:rPr>
              <a:t>Láthatta a gyárak és az ipari termelés térhódítását éppúgy, mint az annak hatására kialakuló egyenlőtlenségeket. </a:t>
            </a:r>
          </a:p>
          <a:p>
            <a:pPr algn="just"/>
            <a:r>
              <a:rPr lang="hu-HU" sz="1200" dirty="0" smtClean="0">
                <a:latin typeface="Times New Roman" panose="02020603050405020304" pitchFamily="18" charset="0"/>
                <a:cs typeface="Times New Roman" panose="02020603050405020304" pitchFamily="18" charset="0"/>
              </a:rPr>
              <a:t>Az európai munkásmozgalom és a szocialista eszmék iránti érdeklődése tükröződött írásaiban, amelyek számos különböző tudományterületet fognak át. </a:t>
            </a:r>
          </a:p>
          <a:p>
            <a:pPr algn="just"/>
            <a:r>
              <a:rPr lang="hu-HU" sz="1200" dirty="0" smtClean="0">
                <a:latin typeface="Times New Roman" panose="02020603050405020304" pitchFamily="18" charset="0"/>
                <a:cs typeface="Times New Roman" panose="02020603050405020304" pitchFamily="18" charset="0"/>
              </a:rPr>
              <a:t>Többnyire gazdasági kérdésekkel foglalkozott, de mivel mindig igyekezett összefüggésbe hozni a gazdasági problémákat a társadalmi intézmények működésével, műveiben rengeteg szociológiai felismerés található. </a:t>
            </a:r>
          </a:p>
          <a:p>
            <a:pPr algn="just"/>
            <a:r>
              <a:rPr lang="hu-HU" sz="1200" dirty="0" smtClean="0">
                <a:latin typeface="Times New Roman" panose="02020603050405020304" pitchFamily="18" charset="0"/>
                <a:cs typeface="Times New Roman" panose="02020603050405020304" pitchFamily="18" charset="0"/>
              </a:rPr>
              <a:t>Még legszigorúbb kritikusai is fontosnak tartják munkásságát a szociológia fejlődése szempontjából</a:t>
            </a:r>
            <a:endParaRPr lang="hu-HU" dirty="0" smtClean="0"/>
          </a:p>
          <a:p>
            <a:pPr algn="just"/>
            <a:r>
              <a:rPr lang="hu-HU" sz="1200" b="1" dirty="0" smtClean="0">
                <a:latin typeface="Times New Roman" panose="02020603050405020304" pitchFamily="18" charset="0"/>
                <a:cs typeface="Times New Roman" panose="02020603050405020304" pitchFamily="18" charset="0"/>
              </a:rPr>
              <a:t>Marx</a:t>
            </a:r>
            <a:r>
              <a:rPr lang="hu-HU" sz="1200" dirty="0" smtClean="0">
                <a:latin typeface="Times New Roman" panose="02020603050405020304" pitchFamily="18" charset="0"/>
                <a:cs typeface="Times New Roman" panose="02020603050405020304" pitchFamily="18" charset="0"/>
              </a:rPr>
              <a:t> hitt abban, hogy elkerülhetetlen a munkásosztály forradalma, amely megbuktatja a kapitalista rendszert és egy új, osztályok nélküli társadalmat teremt, így megszűnnek a gazdagokat és szegényeket elválasztó szakadékok.</a:t>
            </a:r>
          </a:p>
          <a:p>
            <a:pPr algn="just"/>
            <a:r>
              <a:rPr lang="hu-HU" sz="1200" dirty="0" smtClean="0">
                <a:latin typeface="Times New Roman" panose="02020603050405020304" pitchFamily="18" charset="0"/>
                <a:cs typeface="Times New Roman" panose="02020603050405020304" pitchFamily="18" charset="0"/>
              </a:rPr>
              <a:t>Ez nem azt jelenti, hogy az emberek közötti valamennyi egyenlőtlenség el fog tűnni, sokkal inkább azt, hogy a társadalmak nem szakadnak majd szét egy, a gazdasági-politikai hatalmat monopolizáló kisebb osztályra és azoknak az embereknek a nagy tömegére, akik alig részesülnek az általuk megtermelt javakból. </a:t>
            </a:r>
          </a:p>
          <a:p>
            <a:pPr algn="just"/>
            <a:r>
              <a:rPr lang="hu-HU" sz="1200" dirty="0" smtClean="0">
                <a:latin typeface="Times New Roman" panose="02020603050405020304" pitchFamily="18" charset="0"/>
                <a:cs typeface="Times New Roman" panose="02020603050405020304" pitchFamily="18" charset="0"/>
              </a:rPr>
              <a:t>A gazdasági rendszer közösségi irányítás alá kerül, és minden korábbinál humánusabb társadalmi rendszer jön létre. Marx úgy vélte, hogy a jövő társadalmában a termelés fejlettebb és hatékonyabb lesz, mint a kapitalista rendszerben.</a:t>
            </a:r>
          </a:p>
          <a:p>
            <a:endParaRPr lang="hu-HU" dirty="0"/>
          </a:p>
        </p:txBody>
      </p:sp>
      <p:sp>
        <p:nvSpPr>
          <p:cNvPr id="4" name="Dia számának helye 3"/>
          <p:cNvSpPr>
            <a:spLocks noGrp="1"/>
          </p:cNvSpPr>
          <p:nvPr>
            <p:ph type="sldNum" sz="quarter" idx="10"/>
          </p:nvPr>
        </p:nvSpPr>
        <p:spPr/>
        <p:txBody>
          <a:bodyPr/>
          <a:lstStyle/>
          <a:p>
            <a:fld id="{616C6F7E-6FCB-4D7D-B548-78CC64DE5F30}" type="slidenum">
              <a:rPr lang="hu-HU" smtClean="0"/>
              <a:t>18</a:t>
            </a:fld>
            <a:endParaRPr lang="hu-HU"/>
          </a:p>
        </p:txBody>
      </p:sp>
    </p:spTree>
    <p:extLst>
      <p:ext uri="{BB962C8B-B14F-4D97-AF65-F5344CB8AC3E}">
        <p14:creationId xmlns:p14="http://schemas.microsoft.com/office/powerpoint/2010/main" val="21659603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dirty="0" smtClean="0">
                <a:latin typeface="Times New Roman" panose="02020603050405020304" pitchFamily="18" charset="0"/>
                <a:cs typeface="Times New Roman" panose="02020603050405020304" pitchFamily="18" charset="0"/>
              </a:rPr>
              <a:t>Marxhoz hasonlóan Max </a:t>
            </a:r>
            <a:r>
              <a:rPr lang="hu-HU" sz="1200" dirty="0" err="1" smtClean="0">
                <a:latin typeface="Times New Roman" panose="02020603050405020304" pitchFamily="18" charset="0"/>
                <a:cs typeface="Times New Roman" panose="02020603050405020304" pitchFamily="18" charset="0"/>
              </a:rPr>
              <a:t>Weber</a:t>
            </a:r>
            <a:r>
              <a:rPr lang="hu-HU" sz="1200" dirty="0" smtClean="0">
                <a:latin typeface="Times New Roman" panose="02020603050405020304" pitchFamily="18" charset="0"/>
                <a:cs typeface="Times New Roman" panose="02020603050405020304" pitchFamily="18" charset="0"/>
              </a:rPr>
              <a:t> (1864-1920) sem nevezhető egyszerűen „szociológusnak", mivel érdeklődési köre és munkássága ugyancsak számos tudományterületre kiterjed. </a:t>
            </a:r>
          </a:p>
          <a:p>
            <a:pPr algn="just"/>
            <a:r>
              <a:rPr lang="hu-HU" sz="1200" dirty="0" smtClean="0">
                <a:latin typeface="Times New Roman" panose="02020603050405020304" pitchFamily="18" charset="0"/>
                <a:cs typeface="Times New Roman" panose="02020603050405020304" pitchFamily="18" charset="0"/>
              </a:rPr>
              <a:t>Németországban született, és ehhez az országhoz kötődik egyetemi pályafutása is. Rendkívüli ismeretanyaggal rendelkező ember volt. írásai felölelik a közgazdaság, a jog, a filozófia és az összehasonlító történettudomány területét csakúgy, mint a szociológiát. </a:t>
            </a:r>
          </a:p>
          <a:p>
            <a:pPr algn="just"/>
            <a:r>
              <a:rPr lang="hu-HU" sz="1200" dirty="0" smtClean="0">
                <a:latin typeface="Times New Roman" panose="02020603050405020304" pitchFamily="18" charset="0"/>
                <a:cs typeface="Times New Roman" panose="02020603050405020304" pitchFamily="18" charset="0"/>
              </a:rPr>
              <a:t>Műveinek többsége a modern kapitalizmus fejlődésével foglalkozik, valamint azzal, hogy miben különbözik a modern társadalom a társadalmi szerveződés korábbi formáitól </a:t>
            </a:r>
          </a:p>
          <a:p>
            <a:pPr algn="just"/>
            <a:r>
              <a:rPr lang="hu-HU" sz="1200" dirty="0" smtClean="0">
                <a:latin typeface="Times New Roman" panose="02020603050405020304" pitchFamily="18" charset="0"/>
                <a:cs typeface="Times New Roman" panose="02020603050405020304" pitchFamily="18" charset="0"/>
              </a:rPr>
              <a:t>Egy sor empirikus vizsgálattal meghatározta a modern ipari társadalmak néhány alapvető jellemzőjét és kijelölte a legfontosabb ideológiai vitapontokat, amelyek a mai szociológusok számára is meghatározó jelentőségűek. </a:t>
            </a:r>
          </a:p>
          <a:p>
            <a:pPr algn="just"/>
            <a:r>
              <a:rPr lang="hu-HU" sz="1200" dirty="0" smtClean="0">
                <a:latin typeface="Times New Roman" panose="02020603050405020304" pitchFamily="18" charset="0"/>
                <a:cs typeface="Times New Roman" panose="02020603050405020304" pitchFamily="18" charset="0"/>
              </a:rPr>
              <a:t>Korának más gondolkodóihoz hasonlóan </a:t>
            </a:r>
            <a:r>
              <a:rPr lang="hu-HU" sz="1200" dirty="0" err="1" smtClean="0">
                <a:latin typeface="Times New Roman" panose="02020603050405020304" pitchFamily="18" charset="0"/>
                <a:cs typeface="Times New Roman" panose="02020603050405020304" pitchFamily="18" charset="0"/>
              </a:rPr>
              <a:t>Weber</a:t>
            </a:r>
            <a:r>
              <a:rPr lang="hu-HU" sz="1200" dirty="0" smtClean="0">
                <a:latin typeface="Times New Roman" panose="02020603050405020304" pitchFamily="18" charset="0"/>
                <a:cs typeface="Times New Roman" panose="02020603050405020304" pitchFamily="18" charset="0"/>
              </a:rPr>
              <a:t> is igyekezett megérteni a társadalmi változás természetét és okait. </a:t>
            </a:r>
          </a:p>
          <a:p>
            <a:pPr algn="just"/>
            <a:r>
              <a:rPr lang="hu-HU" sz="1200" dirty="0" smtClean="0">
                <a:latin typeface="Times New Roman" panose="02020603050405020304" pitchFamily="18" charset="0"/>
                <a:cs typeface="Times New Roman" panose="02020603050405020304" pitchFamily="18" charset="0"/>
              </a:rPr>
              <a:t>Hatott rá Marx, de néhány marxi alaptételt erősen bírált. Elutasította a materialista történelemfelfogást, és Marxnál sokkal kevésbé tartotta fontosnak az osztálykonfliktusokat. </a:t>
            </a:r>
          </a:p>
          <a:p>
            <a:pPr algn="just"/>
            <a:r>
              <a:rPr lang="hu-HU" sz="1200" dirty="0" err="1" smtClean="0">
                <a:latin typeface="Times New Roman" panose="02020603050405020304" pitchFamily="18" charset="0"/>
                <a:cs typeface="Times New Roman" panose="02020603050405020304" pitchFamily="18" charset="0"/>
              </a:rPr>
              <a:t>Weber</a:t>
            </a:r>
            <a:r>
              <a:rPr lang="hu-HU" sz="1200" dirty="0" smtClean="0">
                <a:latin typeface="Times New Roman" panose="02020603050405020304" pitchFamily="18" charset="0"/>
                <a:cs typeface="Times New Roman" panose="02020603050405020304" pitchFamily="18" charset="0"/>
              </a:rPr>
              <a:t> szerint az eszmék és értékek szerepe legalább annyira fontos a társadalmi változásokban, mint a gazdasági feltételeké. Sokat méltatott és vitatott művében</a:t>
            </a:r>
            <a:r>
              <a:rPr lang="hu-HU" sz="1200" dirty="0" smtClean="0">
                <a:latin typeface="Times New Roman" panose="02020603050405020304" pitchFamily="18" charset="0"/>
                <a:cs typeface="Times New Roman" panose="02020603050405020304" pitchFamily="18" charset="0"/>
              </a:rPr>
              <a:t>,</a:t>
            </a:r>
            <a:endParaRPr lang="hu-HU" sz="1200" dirty="0" smtClean="0">
              <a:latin typeface="Times New Roman" panose="02020603050405020304" pitchFamily="18" charset="0"/>
              <a:cs typeface="Times New Roman" panose="02020603050405020304" pitchFamily="18" charset="0"/>
            </a:endParaRPr>
          </a:p>
        </p:txBody>
      </p:sp>
      <p:sp>
        <p:nvSpPr>
          <p:cNvPr id="4" name="Dia számának helye 3"/>
          <p:cNvSpPr>
            <a:spLocks noGrp="1"/>
          </p:cNvSpPr>
          <p:nvPr>
            <p:ph type="sldNum" sz="quarter" idx="10"/>
          </p:nvPr>
        </p:nvSpPr>
        <p:spPr/>
        <p:txBody>
          <a:bodyPr/>
          <a:lstStyle/>
          <a:p>
            <a:fld id="{616C6F7E-6FCB-4D7D-B548-78CC64DE5F30}" type="slidenum">
              <a:rPr lang="hu-HU" smtClean="0"/>
              <a:t>19</a:t>
            </a:fld>
            <a:endParaRPr lang="hu-HU"/>
          </a:p>
        </p:txBody>
      </p:sp>
    </p:spTree>
    <p:extLst>
      <p:ext uri="{BB962C8B-B14F-4D97-AF65-F5344CB8AC3E}">
        <p14:creationId xmlns:p14="http://schemas.microsoft.com/office/powerpoint/2010/main" val="9830618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dirty="0" err="1" smtClean="0">
                <a:latin typeface="Times New Roman" panose="02020603050405020304" pitchFamily="18" charset="0"/>
                <a:cs typeface="Times New Roman" panose="02020603050405020304" pitchFamily="18" charset="0"/>
              </a:rPr>
              <a:t>Harriet</a:t>
            </a:r>
            <a:r>
              <a:rPr lang="hu-HU" sz="1200" dirty="0" smtClean="0">
                <a:latin typeface="Times New Roman" panose="02020603050405020304" pitchFamily="18" charset="0"/>
                <a:cs typeface="Times New Roman" panose="02020603050405020304" pitchFamily="18" charset="0"/>
              </a:rPr>
              <a:t> </a:t>
            </a:r>
            <a:r>
              <a:rPr lang="hu-HU" sz="1200" dirty="0" err="1" smtClean="0">
                <a:latin typeface="Times New Roman" panose="02020603050405020304" pitchFamily="18" charset="0"/>
                <a:cs typeface="Times New Roman" panose="02020603050405020304" pitchFamily="18" charset="0"/>
              </a:rPr>
              <a:t>Martineau</a:t>
            </a:r>
            <a:r>
              <a:rPr lang="hu-HU" sz="1200" dirty="0" smtClean="0">
                <a:latin typeface="Times New Roman" panose="02020603050405020304" pitchFamily="18" charset="0"/>
                <a:cs typeface="Times New Roman" panose="02020603050405020304" pitchFamily="18" charset="0"/>
              </a:rPr>
              <a:t>-t (1802-1876) „az első szociológusnőként" szokták emlegetni, de - Marxhoz és </a:t>
            </a:r>
            <a:r>
              <a:rPr lang="hu-HU" sz="1200" dirty="0" err="1" smtClean="0">
                <a:latin typeface="Times New Roman" panose="02020603050405020304" pitchFamily="18" charset="0"/>
                <a:cs typeface="Times New Roman" panose="02020603050405020304" pitchFamily="18" charset="0"/>
              </a:rPr>
              <a:t>Weberhez</a:t>
            </a:r>
            <a:r>
              <a:rPr lang="hu-HU" sz="1200" dirty="0" smtClean="0">
                <a:latin typeface="Times New Roman" panose="02020603050405020304" pitchFamily="18" charset="0"/>
                <a:cs typeface="Times New Roman" panose="02020603050405020304" pitchFamily="18" charset="0"/>
              </a:rPr>
              <a:t> hasonlóan - nem nevezhető csupán szociológusnak. Angliában született és végezte tanulmányait, több mint ötven könyvet és számos esszét írt. </a:t>
            </a:r>
          </a:p>
          <a:p>
            <a:pPr algn="just"/>
            <a:r>
              <a:rPr lang="hu-HU" sz="1200" dirty="0" smtClean="0">
                <a:latin typeface="Times New Roman" panose="02020603050405020304" pitchFamily="18" charset="0"/>
                <a:cs typeface="Times New Roman" panose="02020603050405020304" pitchFamily="18" charset="0"/>
              </a:rPr>
              <a:t>Ma már </a:t>
            </a:r>
            <a:r>
              <a:rPr lang="hu-HU" sz="1200" dirty="0" err="1" smtClean="0">
                <a:latin typeface="Times New Roman" panose="02020603050405020304" pitchFamily="18" charset="0"/>
                <a:cs typeface="Times New Roman" panose="02020603050405020304" pitchFamily="18" charset="0"/>
              </a:rPr>
              <a:t>Martineau</a:t>
            </a:r>
            <a:r>
              <a:rPr lang="hu-HU" sz="1200" dirty="0" smtClean="0">
                <a:latin typeface="Times New Roman" panose="02020603050405020304" pitchFamily="18" charset="0"/>
                <a:cs typeface="Times New Roman" panose="02020603050405020304" pitchFamily="18" charset="0"/>
              </a:rPr>
              <a:t> érdemének tekintik, hogy Comte Pozitív filozófia tanfolyama című alapvető értekezésének fordítása révén megismertette Nagy-Britanniát a szociológiával. Ezenkívül </a:t>
            </a:r>
            <a:r>
              <a:rPr lang="hu-HU" sz="1200" dirty="0" err="1" smtClean="0">
                <a:latin typeface="Times New Roman" panose="02020603050405020304" pitchFamily="18" charset="0"/>
                <a:cs typeface="Times New Roman" panose="02020603050405020304" pitchFamily="18" charset="0"/>
              </a:rPr>
              <a:t>Martineau</a:t>
            </a:r>
            <a:r>
              <a:rPr lang="hu-HU" sz="1200" dirty="0" smtClean="0">
                <a:latin typeface="Times New Roman" panose="02020603050405020304" pitchFamily="18" charset="0"/>
                <a:cs typeface="Times New Roman" panose="02020603050405020304" pitchFamily="18" charset="0"/>
              </a:rPr>
              <a:t> maga is módszeresen vizsgálta az amerikai társadalmat az 1830-as években, amikor útjai során az Egyesült Államok sok vidékére eljutott, és megfigyeléseit Az amerikai társadalom (Society in </a:t>
            </a:r>
            <a:r>
              <a:rPr lang="hu-HU" sz="1200" dirty="0" err="1" smtClean="0">
                <a:latin typeface="Times New Roman" panose="02020603050405020304" pitchFamily="18" charset="0"/>
                <a:cs typeface="Times New Roman" panose="02020603050405020304" pitchFamily="18" charset="0"/>
              </a:rPr>
              <a:t>America</a:t>
            </a:r>
            <a:r>
              <a:rPr lang="hu-HU" sz="1200" dirty="0" smtClean="0">
                <a:latin typeface="Times New Roman" panose="02020603050405020304" pitchFamily="18" charset="0"/>
                <a:cs typeface="Times New Roman" panose="02020603050405020304" pitchFamily="18" charset="0"/>
              </a:rPr>
              <a:t>, 1837) című könyvében foglalta össze. </a:t>
            </a:r>
            <a:r>
              <a:rPr lang="hu-HU" sz="1200" dirty="0" err="1" smtClean="0">
                <a:latin typeface="Times New Roman" panose="02020603050405020304" pitchFamily="18" charset="0"/>
                <a:cs typeface="Times New Roman" panose="02020603050405020304" pitchFamily="18" charset="0"/>
              </a:rPr>
              <a:t>Martineau</a:t>
            </a:r>
            <a:r>
              <a:rPr lang="hu-HU" sz="1200" dirty="0" smtClean="0">
                <a:latin typeface="Times New Roman" panose="02020603050405020304" pitchFamily="18" charset="0"/>
                <a:cs typeface="Times New Roman" panose="02020603050405020304" pitchFamily="18" charset="0"/>
              </a:rPr>
              <a:t> több szempontból is jelentős a mai szociológusok számára.</a:t>
            </a:r>
          </a:p>
          <a:p>
            <a:pPr algn="just"/>
            <a:r>
              <a:rPr lang="hu-HU" sz="1200" dirty="0" smtClean="0">
                <a:latin typeface="Times New Roman" panose="02020603050405020304" pitchFamily="18" charset="0"/>
                <a:cs typeface="Times New Roman" panose="02020603050405020304" pitchFamily="18" charset="0"/>
              </a:rPr>
              <a:t>Először is bizonyította, hogy ha valaki a társadalmat tanulmányozza, akkor annak minden vonatkozására figyelnie kell, a legfőbb politikai, vallási és társadalmi intézményekre egyaránt. </a:t>
            </a:r>
          </a:p>
          <a:p>
            <a:pPr algn="just"/>
            <a:r>
              <a:rPr lang="hu-HU" sz="1200" dirty="0" smtClean="0">
                <a:latin typeface="Times New Roman" panose="02020603050405020304" pitchFamily="18" charset="0"/>
                <a:cs typeface="Times New Roman" panose="02020603050405020304" pitchFamily="18" charset="0"/>
              </a:rPr>
              <a:t>Másodszor: leszögezte, hogy a társadalom elemzésében a nők életének megértésére is törekedni kell. </a:t>
            </a:r>
          </a:p>
          <a:p>
            <a:pPr algn="just"/>
            <a:r>
              <a:rPr lang="hu-HU" sz="1200" dirty="0" smtClean="0">
                <a:latin typeface="Times New Roman" panose="02020603050405020304" pitchFamily="18" charset="0"/>
                <a:cs typeface="Times New Roman" panose="02020603050405020304" pitchFamily="18" charset="0"/>
              </a:rPr>
              <a:t>Harmadszor: elsőként ő vizsgált szociológiai nézőpontból korábban mellőzött témákat (a házasságot, a gyerekek helyzetét, a családi és vallási életet és a faji kapcsolatokat). </a:t>
            </a:r>
          </a:p>
          <a:p>
            <a:pPr algn="just"/>
            <a:r>
              <a:rPr lang="hu-HU" sz="1200" dirty="0" smtClean="0">
                <a:latin typeface="Times New Roman" panose="02020603050405020304" pitchFamily="18" charset="0"/>
                <a:cs typeface="Times New Roman" panose="02020603050405020304" pitchFamily="18" charset="0"/>
              </a:rPr>
              <a:t>Fenti művében ezt így fogalmazta meg: „Az óvoda, a budoár és a konyha mind remek iskolául szolgálnak, amelyben megismerhetjük egy nép erkölcsét és viselkedési szokásait" </a:t>
            </a:r>
          </a:p>
          <a:p>
            <a:pPr algn="just"/>
            <a:r>
              <a:rPr lang="hu-HU" sz="1200" dirty="0" smtClean="0">
                <a:latin typeface="Times New Roman" panose="02020603050405020304" pitchFamily="18" charset="0"/>
                <a:cs typeface="Times New Roman" panose="02020603050405020304" pitchFamily="18" charset="0"/>
              </a:rPr>
              <a:t>Végül megállapította: a szociológus feladata nem csupán a megfigyelés, hanem mindent meg kell tennie, hogy a társadalom hasznára legyen. Ezért </a:t>
            </a:r>
            <a:r>
              <a:rPr lang="hu-HU" sz="1200" dirty="0" err="1" smtClean="0">
                <a:latin typeface="Times New Roman" panose="02020603050405020304" pitchFamily="18" charset="0"/>
                <a:cs typeface="Times New Roman" panose="02020603050405020304" pitchFamily="18" charset="0"/>
              </a:rPr>
              <a:t>Martineau</a:t>
            </a:r>
            <a:r>
              <a:rPr lang="hu-HU" sz="1200" dirty="0" smtClean="0">
                <a:latin typeface="Times New Roman" panose="02020603050405020304" pitchFamily="18" charset="0"/>
                <a:cs typeface="Times New Roman" panose="02020603050405020304" pitchFamily="18" charset="0"/>
              </a:rPr>
              <a:t> maga is a női jogok és a rabszolga-felszabadítás szószólójaként lépett fel</a:t>
            </a:r>
          </a:p>
          <a:p>
            <a:endParaRPr lang="hu-HU" dirty="0"/>
          </a:p>
        </p:txBody>
      </p:sp>
      <p:sp>
        <p:nvSpPr>
          <p:cNvPr id="4" name="Dia számának helye 3"/>
          <p:cNvSpPr>
            <a:spLocks noGrp="1"/>
          </p:cNvSpPr>
          <p:nvPr>
            <p:ph type="sldNum" sz="quarter" idx="10"/>
          </p:nvPr>
        </p:nvSpPr>
        <p:spPr/>
        <p:txBody>
          <a:bodyPr/>
          <a:lstStyle/>
          <a:p>
            <a:fld id="{616C6F7E-6FCB-4D7D-B548-78CC64DE5F30}" type="slidenum">
              <a:rPr lang="hu-HU" smtClean="0"/>
              <a:t>20</a:t>
            </a:fld>
            <a:endParaRPr lang="hu-HU"/>
          </a:p>
        </p:txBody>
      </p:sp>
    </p:spTree>
    <p:extLst>
      <p:ext uri="{BB962C8B-B14F-4D97-AF65-F5344CB8AC3E}">
        <p14:creationId xmlns:p14="http://schemas.microsoft.com/office/powerpoint/2010/main" val="25213064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dirty="0" smtClean="0">
                <a:latin typeface="Times New Roman" panose="02020603050405020304" pitchFamily="18" charset="0"/>
                <a:cs typeface="Times New Roman" panose="02020603050405020304" pitchFamily="18" charset="0"/>
              </a:rPr>
              <a:t> A szociológia gyakorlata megköveteli, hogy képzeletünket szabadjára engedve gondolkodjunk és megszabaduljunk a társadalmi élettel kapcsolatos előítéleteinktől. </a:t>
            </a:r>
          </a:p>
          <a:p>
            <a:pPr algn="just"/>
            <a:r>
              <a:rPr lang="hu-HU" sz="1200" dirty="0" smtClean="0">
                <a:latin typeface="Times New Roman" panose="02020603050405020304" pitchFamily="18" charset="0"/>
                <a:cs typeface="Times New Roman" panose="02020603050405020304" pitchFamily="18" charset="0"/>
              </a:rPr>
              <a:t>A szociológia eredetileg arra törekedett, hogy értelmezze a mélyreható változásokat, amelyek az elmúlt két-három évszázadban következtek be az emberi társadalmakban. Itt nemcsak átfogó változásokról van szó, hanem az emberek életének legtitkosabb, legszemélyesebb jellemzőiben bekövetkezett változásokról is. </a:t>
            </a:r>
          </a:p>
          <a:p>
            <a:endParaRPr lang="hu-HU" dirty="0"/>
          </a:p>
        </p:txBody>
      </p:sp>
      <p:sp>
        <p:nvSpPr>
          <p:cNvPr id="4" name="Dia számának helye 3"/>
          <p:cNvSpPr>
            <a:spLocks noGrp="1"/>
          </p:cNvSpPr>
          <p:nvPr>
            <p:ph type="sldNum" sz="quarter" idx="10"/>
          </p:nvPr>
        </p:nvSpPr>
        <p:spPr/>
        <p:txBody>
          <a:bodyPr/>
          <a:lstStyle/>
          <a:p>
            <a:fld id="{616C6F7E-6FCB-4D7D-B548-78CC64DE5F30}" type="slidenum">
              <a:rPr lang="hu-HU" smtClean="0"/>
              <a:t>21</a:t>
            </a:fld>
            <a:endParaRPr lang="hu-HU"/>
          </a:p>
        </p:txBody>
      </p:sp>
    </p:spTree>
    <p:extLst>
      <p:ext uri="{BB962C8B-B14F-4D97-AF65-F5344CB8AC3E}">
        <p14:creationId xmlns:p14="http://schemas.microsoft.com/office/powerpoint/2010/main" val="3774300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514350" indent="-514350" algn="just"/>
            <a:r>
              <a:rPr lang="hu-HU" sz="2400" dirty="0" smtClean="0">
                <a:latin typeface="Times New Roman" panose="02020603050405020304" pitchFamily="18" charset="0"/>
                <a:cs typeface="Times New Roman" panose="02020603050405020304" pitchFamily="18" charset="0"/>
              </a:rPr>
              <a:t>A szociológia kulcsszerepet játszik a modern szellemi életben és központi helyet foglal el a társadalomtudományok között. </a:t>
            </a:r>
          </a:p>
          <a:p>
            <a:pPr marL="1245870" lvl="2" indent="-514350" algn="just"/>
            <a:r>
              <a:rPr lang="hu-HU" sz="2400" dirty="0" smtClean="0">
                <a:latin typeface="Times New Roman" panose="02020603050405020304" pitchFamily="18" charset="0"/>
                <a:cs typeface="Times New Roman" panose="02020603050405020304" pitchFamily="18" charset="0"/>
              </a:rPr>
              <a:t>Közgazdaságtan</a:t>
            </a:r>
          </a:p>
          <a:p>
            <a:pPr marL="1245870" lvl="2" indent="-514350" algn="just"/>
            <a:r>
              <a:rPr lang="hu-HU" sz="2400" dirty="0" smtClean="0">
                <a:latin typeface="Times New Roman" panose="02020603050405020304" pitchFamily="18" charset="0"/>
                <a:cs typeface="Times New Roman" panose="02020603050405020304" pitchFamily="18" charset="0"/>
              </a:rPr>
              <a:t>Pszichológia szociálpszichológia</a:t>
            </a:r>
          </a:p>
          <a:p>
            <a:pPr marL="1245870" lvl="2" indent="-514350" algn="just"/>
            <a:r>
              <a:rPr lang="hu-HU" sz="2400" dirty="0" smtClean="0">
                <a:latin typeface="Times New Roman" panose="02020603050405020304" pitchFamily="18" charset="0"/>
                <a:cs typeface="Times New Roman" panose="02020603050405020304" pitchFamily="18" charset="0"/>
              </a:rPr>
              <a:t>Kulturális antropológia (néprajz)</a:t>
            </a:r>
          </a:p>
          <a:p>
            <a:pPr marL="1245870" lvl="2" indent="-514350" algn="just"/>
            <a:r>
              <a:rPr lang="hu-HU" sz="2400" dirty="0" smtClean="0">
                <a:latin typeface="Times New Roman" panose="02020603050405020304" pitchFamily="18" charset="0"/>
                <a:cs typeface="Times New Roman" panose="02020603050405020304" pitchFamily="18" charset="0"/>
              </a:rPr>
              <a:t>Történettudomány</a:t>
            </a:r>
          </a:p>
          <a:p>
            <a:pPr marL="1245870" lvl="2" indent="-514350" algn="just"/>
            <a:r>
              <a:rPr lang="hu-HU" sz="2400" dirty="0" smtClean="0">
                <a:latin typeface="Times New Roman" panose="02020603050405020304" pitchFamily="18" charset="0"/>
                <a:cs typeface="Times New Roman" panose="02020603050405020304" pitchFamily="18" charset="0"/>
              </a:rPr>
              <a:t>Gazdaság és társadalomföldrajz</a:t>
            </a:r>
          </a:p>
          <a:p>
            <a:pPr marL="514350" indent="-514350"/>
            <a:r>
              <a:rPr lang="hu-HU" sz="2400" dirty="0" smtClean="0">
                <a:latin typeface="Times New Roman" panose="02020603050405020304" pitchFamily="18" charset="0"/>
                <a:cs typeface="Times New Roman" panose="02020603050405020304" pitchFamily="18" charset="0"/>
              </a:rPr>
              <a:t>A szociológia funkciói (</a:t>
            </a:r>
            <a:r>
              <a:rPr lang="hu-HU" sz="2400" dirty="0" err="1" smtClean="0">
                <a:latin typeface="Times New Roman" panose="02020603050405020304" pitchFamily="18" charset="0"/>
                <a:cs typeface="Times New Roman" panose="02020603050405020304" pitchFamily="18" charset="0"/>
              </a:rPr>
              <a:t>Andorka</a:t>
            </a:r>
            <a:r>
              <a:rPr lang="hu-HU" sz="2400" dirty="0" smtClean="0">
                <a:latin typeface="Times New Roman" panose="02020603050405020304" pitchFamily="18" charset="0"/>
                <a:cs typeface="Times New Roman" panose="02020603050405020304" pitchFamily="18" charset="0"/>
              </a:rPr>
              <a:t> és Szelényi nyomán)</a:t>
            </a:r>
          </a:p>
          <a:p>
            <a:pPr marL="1245870" lvl="2" indent="-514350"/>
            <a:r>
              <a:rPr lang="hu-HU" sz="2400" dirty="0" smtClean="0">
                <a:latin typeface="Times New Roman" panose="02020603050405020304" pitchFamily="18" charset="0"/>
                <a:cs typeface="Times New Roman" panose="02020603050405020304" pitchFamily="18" charset="0"/>
              </a:rPr>
              <a:t>A szociológus mint a „nép orvosa”, az „uralkodó tanácsadója”, a „tudomány főpapja”, esetleg az uralkodó „udvari bolondja”?</a:t>
            </a:r>
          </a:p>
          <a:p>
            <a:endParaRPr lang="hu-HU" dirty="0"/>
          </a:p>
        </p:txBody>
      </p:sp>
      <p:sp>
        <p:nvSpPr>
          <p:cNvPr id="4" name="Dia számának helye 3"/>
          <p:cNvSpPr>
            <a:spLocks noGrp="1"/>
          </p:cNvSpPr>
          <p:nvPr>
            <p:ph type="sldNum" sz="quarter" idx="10"/>
          </p:nvPr>
        </p:nvSpPr>
        <p:spPr/>
        <p:txBody>
          <a:bodyPr/>
          <a:lstStyle/>
          <a:p>
            <a:fld id="{616C6F7E-6FCB-4D7D-B548-78CC64DE5F30}" type="slidenum">
              <a:rPr lang="hu-HU" smtClean="0"/>
              <a:t>4</a:t>
            </a:fld>
            <a:endParaRPr lang="hu-HU"/>
          </a:p>
        </p:txBody>
      </p:sp>
    </p:spTree>
    <p:extLst>
      <p:ext uri="{BB962C8B-B14F-4D97-AF65-F5344CB8AC3E}">
        <p14:creationId xmlns:p14="http://schemas.microsoft.com/office/powerpoint/2010/main" val="25035336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dirty="0" smtClean="0">
                <a:latin typeface="Times New Roman" panose="02020603050405020304" pitchFamily="18" charset="0"/>
                <a:cs typeface="Times New Roman" panose="02020603050405020304" pitchFamily="18" charset="0"/>
              </a:rPr>
              <a:t>A változásra ható tényezők </a:t>
            </a:r>
          </a:p>
          <a:p>
            <a:pPr algn="just"/>
            <a:r>
              <a:rPr lang="hu-HU" sz="1200" dirty="0" smtClean="0">
                <a:latin typeface="Times New Roman" panose="02020603050405020304" pitchFamily="18" charset="0"/>
                <a:cs typeface="Times New Roman" panose="02020603050405020304" pitchFamily="18" charset="0"/>
              </a:rPr>
              <a:t>A társadalomelméletben az elmúlt két évszázad során igyekeztek kidolgozni egy általános érvényű elméletet, amely magyarázza a társadalmi változás természetét. </a:t>
            </a:r>
          </a:p>
          <a:p>
            <a:pPr algn="just"/>
            <a:r>
              <a:rPr lang="hu-HU" sz="1200" dirty="0" smtClean="0">
                <a:latin typeface="Times New Roman" panose="02020603050405020304" pitchFamily="18" charset="0"/>
                <a:cs typeface="Times New Roman" panose="02020603050405020304" pitchFamily="18" charset="0"/>
              </a:rPr>
              <a:t>De nincs olyan egytényezős elmélet, amely magyarázatot adhatna az ember társadalmi fejlődésének sokféle szakaszára a vadászó-gyűjtögető és pásztortársadalmaktól a tradicionális civilizációkon át a mai igen összetett társadalmi rendszerekig. </a:t>
            </a:r>
          </a:p>
          <a:p>
            <a:pPr algn="just"/>
            <a:r>
              <a:rPr lang="hu-HU" sz="1200" dirty="0" smtClean="0">
                <a:latin typeface="Times New Roman" panose="02020603050405020304" pitchFamily="18" charset="0"/>
                <a:cs typeface="Times New Roman" panose="02020603050405020304" pitchFamily="18" charset="0"/>
              </a:rPr>
              <a:t>Rámutathatunk azonban három fő tényezőre, amelyek mindvégig hatottak a társadalmi változásra: </a:t>
            </a:r>
          </a:p>
          <a:p>
            <a:pPr marL="342900" indent="-342900" algn="just">
              <a:buFont typeface="Arial" panose="020B0604020202020204" pitchFamily="34" charset="0"/>
              <a:buChar char="•"/>
            </a:pPr>
            <a:r>
              <a:rPr lang="hu-HU" sz="1200" dirty="0" smtClean="0">
                <a:latin typeface="Times New Roman" panose="02020603050405020304" pitchFamily="18" charset="0"/>
                <a:cs typeface="Times New Roman" panose="02020603050405020304" pitchFamily="18" charset="0"/>
              </a:rPr>
              <a:t>ezek a kulturális tényezők, </a:t>
            </a:r>
          </a:p>
          <a:p>
            <a:pPr marL="342900" indent="-342900" algn="just">
              <a:buFont typeface="Arial" panose="020B0604020202020204" pitchFamily="34" charset="0"/>
              <a:buChar char="•"/>
            </a:pPr>
            <a:r>
              <a:rPr lang="hu-HU" sz="1200" dirty="0" smtClean="0">
                <a:latin typeface="Times New Roman" panose="02020603050405020304" pitchFamily="18" charset="0"/>
                <a:cs typeface="Times New Roman" panose="02020603050405020304" pitchFamily="18" charset="0"/>
              </a:rPr>
              <a:t>a fizikai környezet </a:t>
            </a:r>
          </a:p>
          <a:p>
            <a:pPr marL="342900" indent="-342900" algn="just">
              <a:buFont typeface="Arial" panose="020B0604020202020204" pitchFamily="34" charset="0"/>
              <a:buChar char="•"/>
            </a:pPr>
            <a:r>
              <a:rPr lang="hu-HU" sz="1200" dirty="0" smtClean="0">
                <a:latin typeface="Times New Roman" panose="02020603050405020304" pitchFamily="18" charset="0"/>
                <a:cs typeface="Times New Roman" panose="02020603050405020304" pitchFamily="18" charset="0"/>
              </a:rPr>
              <a:t>és a politikai szerveződés. </a:t>
            </a:r>
          </a:p>
          <a:p>
            <a:endParaRPr lang="hu-HU" dirty="0"/>
          </a:p>
        </p:txBody>
      </p:sp>
      <p:sp>
        <p:nvSpPr>
          <p:cNvPr id="4" name="Dia számának helye 3"/>
          <p:cNvSpPr>
            <a:spLocks noGrp="1"/>
          </p:cNvSpPr>
          <p:nvPr>
            <p:ph type="sldNum" sz="quarter" idx="10"/>
          </p:nvPr>
        </p:nvSpPr>
        <p:spPr/>
        <p:txBody>
          <a:bodyPr/>
          <a:lstStyle/>
          <a:p>
            <a:fld id="{616C6F7E-6FCB-4D7D-B548-78CC64DE5F30}" type="slidenum">
              <a:rPr lang="hu-HU" smtClean="0"/>
              <a:t>22</a:t>
            </a:fld>
            <a:endParaRPr lang="hu-HU"/>
          </a:p>
        </p:txBody>
      </p:sp>
    </p:spTree>
    <p:extLst>
      <p:ext uri="{BB962C8B-B14F-4D97-AF65-F5344CB8AC3E}">
        <p14:creationId xmlns:p14="http://schemas.microsoft.com/office/powerpoint/2010/main" val="39742453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616C6F7E-6FCB-4D7D-B548-78CC64DE5F30}" type="slidenum">
              <a:rPr lang="hu-HU" smtClean="0"/>
              <a:t>23</a:t>
            </a:fld>
            <a:endParaRPr lang="hu-HU"/>
          </a:p>
        </p:txBody>
      </p:sp>
    </p:spTree>
    <p:extLst>
      <p:ext uri="{BB962C8B-B14F-4D97-AF65-F5344CB8AC3E}">
        <p14:creationId xmlns:p14="http://schemas.microsoft.com/office/powerpoint/2010/main" val="21157112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sz="1200" dirty="0" smtClean="0">
                <a:latin typeface="Times New Roman" panose="02020603050405020304" pitchFamily="18" charset="0"/>
                <a:cs typeface="Times New Roman" panose="02020603050405020304" pitchFamily="18" charset="0"/>
              </a:rPr>
              <a:t>1. A </a:t>
            </a:r>
            <a:r>
              <a:rPr lang="hu-HU" sz="1200" b="1" dirty="0" smtClean="0">
                <a:latin typeface="Times New Roman" panose="02020603050405020304" pitchFamily="18" charset="0"/>
                <a:cs typeface="Times New Roman" panose="02020603050405020304" pitchFamily="18" charset="0"/>
              </a:rPr>
              <a:t>szociológia</a:t>
            </a:r>
            <a:r>
              <a:rPr lang="hu-HU" sz="1200" dirty="0" smtClean="0">
                <a:latin typeface="Times New Roman" panose="02020603050405020304" pitchFamily="18" charset="0"/>
                <a:cs typeface="Times New Roman" panose="02020603050405020304" pitchFamily="18" charset="0"/>
              </a:rPr>
              <a:t> az ember társas életével, a csoportokkal és a társadalmakkal foglalkozó tudomány. </a:t>
            </a:r>
          </a:p>
          <a:p>
            <a:r>
              <a:rPr lang="hu-HU" dirty="0" smtClean="0"/>
              <a:t>2. </a:t>
            </a:r>
            <a:r>
              <a:rPr lang="hu-HU" sz="1200" dirty="0" err="1" smtClean="0">
                <a:latin typeface="Times New Roman" panose="02020603050405020304" pitchFamily="18" charset="0"/>
                <a:cs typeface="Times New Roman" panose="02020603050405020304" pitchFamily="18" charset="0"/>
              </a:rPr>
              <a:t>Auguste</a:t>
            </a:r>
            <a:r>
              <a:rPr lang="hu-HU" sz="1200" dirty="0" smtClean="0">
                <a:latin typeface="Times New Roman" panose="02020603050405020304" pitchFamily="18" charset="0"/>
                <a:cs typeface="Times New Roman" panose="02020603050405020304" pitchFamily="18" charset="0"/>
              </a:rPr>
              <a:t> Comte</a:t>
            </a:r>
          </a:p>
          <a:p>
            <a:r>
              <a:rPr lang="hu-HU" sz="1200" dirty="0" smtClean="0">
                <a:latin typeface="Times New Roman" panose="02020603050405020304" pitchFamily="18" charset="0"/>
                <a:cs typeface="Times New Roman" panose="02020603050405020304" pitchFamily="18" charset="0"/>
              </a:rPr>
              <a:t>3. </a:t>
            </a:r>
            <a:r>
              <a:rPr lang="hu-HU" sz="1200" dirty="0" err="1" smtClean="0">
                <a:latin typeface="Times New Roman" panose="02020603050405020304" pitchFamily="18" charset="0"/>
                <a:cs typeface="Times New Roman" panose="02020603050405020304" pitchFamily="18" charset="0"/>
              </a:rPr>
              <a:t>Durkheim</a:t>
            </a:r>
            <a:endParaRPr lang="hu-HU" sz="1200" dirty="0" smtClean="0">
              <a:latin typeface="Times New Roman" panose="02020603050405020304" pitchFamily="18" charset="0"/>
              <a:cs typeface="Times New Roman" panose="02020603050405020304" pitchFamily="18" charset="0"/>
            </a:endParaRPr>
          </a:p>
          <a:p>
            <a:r>
              <a:rPr lang="hu-HU" sz="1200" dirty="0" smtClean="0">
                <a:latin typeface="Times New Roman" panose="02020603050405020304" pitchFamily="18" charset="0"/>
                <a:cs typeface="Times New Roman" panose="02020603050405020304" pitchFamily="18" charset="0"/>
              </a:rPr>
              <a:t>4. Max </a:t>
            </a:r>
            <a:r>
              <a:rPr lang="hu-HU" sz="1200" dirty="0" err="1" smtClean="0">
                <a:latin typeface="Times New Roman" panose="02020603050405020304" pitchFamily="18" charset="0"/>
                <a:cs typeface="Times New Roman" panose="02020603050405020304" pitchFamily="18" charset="0"/>
              </a:rPr>
              <a:t>Weber</a:t>
            </a:r>
            <a:endParaRPr lang="hu-HU" sz="1200" dirty="0" smtClean="0">
              <a:latin typeface="Times New Roman" panose="02020603050405020304" pitchFamily="18" charset="0"/>
              <a:cs typeface="Times New Roman" panose="02020603050405020304" pitchFamily="18" charset="0"/>
            </a:endParaRPr>
          </a:p>
          <a:p>
            <a:r>
              <a:rPr lang="hu-HU" sz="1200" dirty="0" smtClean="0">
                <a:latin typeface="Times New Roman" panose="02020603050405020304" pitchFamily="18" charset="0"/>
                <a:cs typeface="Times New Roman" panose="02020603050405020304" pitchFamily="18" charset="0"/>
              </a:rPr>
              <a:t>5. </a:t>
            </a:r>
            <a:r>
              <a:rPr lang="hu-HU" sz="1200" dirty="0" err="1" smtClean="0">
                <a:latin typeface="Times New Roman" panose="02020603050405020304" pitchFamily="18" charset="0"/>
                <a:cs typeface="Times New Roman" panose="02020603050405020304" pitchFamily="18" charset="0"/>
              </a:rPr>
              <a:t>Harriet</a:t>
            </a:r>
            <a:r>
              <a:rPr lang="hu-HU" sz="1200" dirty="0" smtClean="0">
                <a:latin typeface="Times New Roman" panose="02020603050405020304" pitchFamily="18" charset="0"/>
                <a:cs typeface="Times New Roman" panose="02020603050405020304" pitchFamily="18" charset="0"/>
              </a:rPr>
              <a:t> </a:t>
            </a:r>
            <a:r>
              <a:rPr lang="hu-HU" sz="1200" dirty="0" err="1" smtClean="0">
                <a:latin typeface="Times New Roman" panose="02020603050405020304" pitchFamily="18" charset="0"/>
                <a:cs typeface="Times New Roman" panose="02020603050405020304" pitchFamily="18" charset="0"/>
              </a:rPr>
              <a:t>Martineau</a:t>
            </a:r>
            <a:endParaRPr lang="hu-HU" sz="1200" dirty="0" smtClean="0">
              <a:latin typeface="Times New Roman" panose="02020603050405020304" pitchFamily="18" charset="0"/>
              <a:cs typeface="Times New Roman" panose="02020603050405020304" pitchFamily="18" charset="0"/>
            </a:endParaRPr>
          </a:p>
          <a:p>
            <a:pPr marL="0" indent="0" algn="just">
              <a:buFont typeface="Wingdings" panose="05000000000000000000" pitchFamily="2" charset="2"/>
              <a:buNone/>
            </a:pPr>
            <a:r>
              <a:rPr lang="hu-HU" sz="1200" dirty="0" smtClean="0">
                <a:latin typeface="Times New Roman" panose="02020603050405020304" pitchFamily="18" charset="0"/>
                <a:cs typeface="Times New Roman" panose="02020603050405020304" pitchFamily="18" charset="0"/>
              </a:rPr>
              <a:t>6. ezek a kulturális tényezők, </a:t>
            </a:r>
          </a:p>
          <a:p>
            <a:pPr marL="0" indent="0" algn="just">
              <a:buFont typeface="Wingdings" panose="05000000000000000000" pitchFamily="2" charset="2"/>
              <a:buNone/>
            </a:pPr>
            <a:r>
              <a:rPr lang="hu-HU" sz="1200" dirty="0" smtClean="0">
                <a:latin typeface="Times New Roman" panose="02020603050405020304" pitchFamily="18" charset="0"/>
                <a:cs typeface="Times New Roman" panose="02020603050405020304" pitchFamily="18" charset="0"/>
              </a:rPr>
              <a:t>a fizikai környezet </a:t>
            </a:r>
          </a:p>
          <a:p>
            <a:pPr marL="0" indent="0" algn="just">
              <a:buFont typeface="Wingdings" panose="05000000000000000000" pitchFamily="2" charset="2"/>
              <a:buNone/>
            </a:pPr>
            <a:r>
              <a:rPr lang="hu-HU" sz="1200" dirty="0" smtClean="0">
                <a:latin typeface="Times New Roman" panose="02020603050405020304" pitchFamily="18" charset="0"/>
                <a:cs typeface="Times New Roman" panose="02020603050405020304" pitchFamily="18" charset="0"/>
              </a:rPr>
              <a:t>és a politikai szerveződés. </a:t>
            </a:r>
          </a:p>
          <a:p>
            <a:endParaRPr lang="hu-HU" dirty="0"/>
          </a:p>
        </p:txBody>
      </p:sp>
      <p:sp>
        <p:nvSpPr>
          <p:cNvPr id="4" name="Dia számának helye 3"/>
          <p:cNvSpPr>
            <a:spLocks noGrp="1"/>
          </p:cNvSpPr>
          <p:nvPr>
            <p:ph type="sldNum" sz="quarter" idx="10"/>
          </p:nvPr>
        </p:nvSpPr>
        <p:spPr/>
        <p:txBody>
          <a:bodyPr/>
          <a:lstStyle/>
          <a:p>
            <a:fld id="{616C6F7E-6FCB-4D7D-B548-78CC64DE5F30}" type="slidenum">
              <a:rPr lang="hu-HU" smtClean="0"/>
              <a:t>25</a:t>
            </a:fld>
            <a:endParaRPr lang="hu-HU"/>
          </a:p>
        </p:txBody>
      </p:sp>
    </p:spTree>
    <p:extLst>
      <p:ext uri="{BB962C8B-B14F-4D97-AF65-F5344CB8AC3E}">
        <p14:creationId xmlns:p14="http://schemas.microsoft.com/office/powerpoint/2010/main" val="3411435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dirty="0" smtClean="0">
                <a:latin typeface="Times New Roman" panose="02020603050405020304" pitchFamily="18" charset="0"/>
                <a:cs typeface="Times New Roman" panose="02020603050405020304" pitchFamily="18" charset="0"/>
              </a:rPr>
              <a:t>A szociológus olyasvalaki, aki képes elszakadni személyes körülményeitől, attól, ami körülveszi, és tágabb kontextusba tudja helyezni a dolgokat.</a:t>
            </a:r>
          </a:p>
          <a:p>
            <a:pPr algn="just"/>
            <a:r>
              <a:rPr lang="hu-HU" sz="1200" dirty="0" smtClean="0">
                <a:latin typeface="Times New Roman" panose="02020603050405020304" pitchFamily="18" charset="0"/>
                <a:cs typeface="Times New Roman" panose="02020603050405020304" pitchFamily="18" charset="0"/>
              </a:rPr>
              <a:t>A szociológiai munka alapja az, amit egy amerikai szerző, C. Wright Mills találóan szociológiai képzelőerőnek nevezett. </a:t>
            </a:r>
          </a:p>
          <a:p>
            <a:pPr algn="just"/>
            <a:r>
              <a:rPr lang="hu-HU" sz="1200" dirty="0" smtClean="0">
                <a:latin typeface="Times New Roman" panose="02020603050405020304" pitchFamily="18" charset="0"/>
                <a:cs typeface="Times New Roman" panose="02020603050405020304" pitchFamily="18" charset="0"/>
              </a:rPr>
              <a:t>A szociológiai képzelőerő mindenekelőtt /azt követeli tőlünk, hogy elvonatkoztassunk mindennapi életünk szokványos cselekvéseitől, próbáljuk új módon szemlélni őket. </a:t>
            </a:r>
          </a:p>
          <a:p>
            <a:pPr algn="just"/>
            <a:endParaRPr lang="hu-HU" sz="1200" dirty="0" smtClean="0">
              <a:latin typeface="Times New Roman" panose="02020603050405020304" pitchFamily="18" charset="0"/>
              <a:cs typeface="Times New Roman" panose="02020603050405020304" pitchFamily="18" charset="0"/>
            </a:endParaRPr>
          </a:p>
          <a:p>
            <a:endParaRPr lang="hu-HU" dirty="0"/>
          </a:p>
        </p:txBody>
      </p:sp>
      <p:sp>
        <p:nvSpPr>
          <p:cNvPr id="4" name="Dia számának helye 3"/>
          <p:cNvSpPr>
            <a:spLocks noGrp="1"/>
          </p:cNvSpPr>
          <p:nvPr>
            <p:ph type="sldNum" sz="quarter" idx="10"/>
          </p:nvPr>
        </p:nvSpPr>
        <p:spPr/>
        <p:txBody>
          <a:bodyPr/>
          <a:lstStyle/>
          <a:p>
            <a:fld id="{616C6F7E-6FCB-4D7D-B548-78CC64DE5F30}" type="slidenum">
              <a:rPr lang="hu-HU" smtClean="0"/>
              <a:t>5</a:t>
            </a:fld>
            <a:endParaRPr lang="hu-HU" dirty="0"/>
          </a:p>
        </p:txBody>
      </p:sp>
    </p:spTree>
    <p:extLst>
      <p:ext uri="{BB962C8B-B14F-4D97-AF65-F5344CB8AC3E}">
        <p14:creationId xmlns:p14="http://schemas.microsoft.com/office/powerpoint/2010/main" val="1319493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dirty="0" smtClean="0">
                <a:latin typeface="Times New Roman" panose="02020603050405020304" pitchFamily="18" charset="0"/>
                <a:cs typeface="Times New Roman" panose="02020603050405020304" pitchFamily="18" charset="0"/>
              </a:rPr>
              <a:t>Vegyük azt az egyszerű példát, hogy megiszunk egy csésze kávét! </a:t>
            </a:r>
          </a:p>
          <a:p>
            <a:pPr algn="just"/>
            <a:r>
              <a:rPr lang="hu-HU" sz="1200" dirty="0" smtClean="0">
                <a:latin typeface="Times New Roman" panose="02020603050405020304" pitchFamily="18" charset="0"/>
                <a:cs typeface="Times New Roman" panose="02020603050405020304" pitchFamily="18" charset="0"/>
              </a:rPr>
              <a:t>Szociológiai szemszögből mit mondhatnánk viselkedésünk e látszólag érdektelen mozzanatáról? Rengeteget. </a:t>
            </a:r>
            <a:endParaRPr lang="hu-HU" sz="1200" b="1" dirty="0" smtClean="0">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dirty="0" smtClean="0">
                <a:latin typeface="Times New Roman" panose="02020603050405020304" pitchFamily="18" charset="0"/>
                <a:cs typeface="Times New Roman" panose="02020603050405020304" pitchFamily="18" charset="0"/>
              </a:rPr>
              <a:t>Először</a:t>
            </a:r>
            <a:r>
              <a:rPr lang="hu-HU" sz="1200" dirty="0" smtClean="0">
                <a:latin typeface="Times New Roman" panose="02020603050405020304" pitchFamily="18" charset="0"/>
                <a:cs typeface="Times New Roman" panose="02020603050405020304" pitchFamily="18" charset="0"/>
              </a:rPr>
              <a:t> is rámutathatunk, hogy a kávé nem csupán ital, hanem a naponta ismétlődő társadalmi rítusok részeként szimbolikus értékkel is bír. A kávéiváshoz kapcsolódó rituálé gyakran sokkal fontosabb, mint magának az italnak az elfogyasztása</a:t>
            </a:r>
            <a:endParaRPr lang="hu-HU" dirty="0" smtClean="0"/>
          </a:p>
          <a:p>
            <a:pPr algn="just"/>
            <a:r>
              <a:rPr lang="hu-HU" sz="1200" dirty="0" smtClean="0">
                <a:latin typeface="Times New Roman" panose="02020603050405020304" pitchFamily="18" charset="0"/>
                <a:cs typeface="Times New Roman" panose="02020603050405020304" pitchFamily="18" charset="0"/>
              </a:rPr>
              <a:t>Sok nyugati számára a reggeli kávézás köré szerveződik egy személyes szokás: fontos első lépés, amellyel a napjuk indul. Ezt sokszor a nap későbbi részében másokkal közös kávézás követi, amely a társas rituálé alapja. </a:t>
            </a:r>
          </a:p>
          <a:p>
            <a:pPr algn="just"/>
            <a:r>
              <a:rPr lang="hu-HU" sz="1200" dirty="0" smtClean="0">
                <a:latin typeface="Times New Roman" panose="02020603050405020304" pitchFamily="18" charset="0"/>
                <a:cs typeface="Times New Roman" panose="02020603050405020304" pitchFamily="18" charset="0"/>
              </a:rPr>
              <a:t>Ha két ember megbeszéli, hogy együtt kávéznak, akkor valószínűleg a találkozás és a beszélgetés fontosabb számukra, mint maga az ital. </a:t>
            </a:r>
          </a:p>
          <a:p>
            <a:pPr algn="just"/>
            <a:r>
              <a:rPr lang="hu-HU" sz="1200" dirty="0" smtClean="0">
                <a:latin typeface="Times New Roman" panose="02020603050405020304" pitchFamily="18" charset="0"/>
                <a:cs typeface="Times New Roman" panose="02020603050405020304" pitchFamily="18" charset="0"/>
              </a:rPr>
              <a:t>Az evés-ivás minden társadalomban alkalom a társas interakcióra, a rituális cselekvésre - ezek bőven adnak </a:t>
            </a:r>
            <a:r>
              <a:rPr lang="hu-HU" sz="1200" dirty="0" err="1" smtClean="0">
                <a:latin typeface="Times New Roman" panose="02020603050405020304" pitchFamily="18" charset="0"/>
                <a:cs typeface="Times New Roman" panose="02020603050405020304" pitchFamily="18" charset="0"/>
              </a:rPr>
              <a:t>vizsgálnivalót</a:t>
            </a:r>
            <a:r>
              <a:rPr lang="hu-HU" sz="1200" dirty="0" smtClean="0">
                <a:latin typeface="Times New Roman" panose="02020603050405020304" pitchFamily="18" charset="0"/>
                <a:cs typeface="Times New Roman" panose="02020603050405020304" pitchFamily="18" charset="0"/>
              </a:rPr>
              <a:t> a szociológiai elemzésnek. </a:t>
            </a:r>
          </a:p>
          <a:p>
            <a:pPr algn="just"/>
            <a:r>
              <a:rPr lang="hu-HU" sz="1200" b="1" dirty="0" smtClean="0">
                <a:latin typeface="Times New Roman" panose="02020603050405020304" pitchFamily="18" charset="0"/>
                <a:cs typeface="Times New Roman" panose="02020603050405020304" pitchFamily="18" charset="0"/>
              </a:rPr>
              <a:t>Másodszor: </a:t>
            </a:r>
            <a:r>
              <a:rPr lang="hu-HU" sz="1200" dirty="0" smtClean="0">
                <a:latin typeface="Times New Roman" panose="02020603050405020304" pitchFamily="18" charset="0"/>
                <a:cs typeface="Times New Roman" panose="02020603050405020304" pitchFamily="18" charset="0"/>
              </a:rPr>
              <a:t>a kávé drog, amely koffeintartalmánál fogva serkenti az agyműködést. Sokan azért isznak kávét, mert „feldobja" őket. A kávészünetek elviselhetőbbé teszik a hivatalban eltöltött hosszú napot vagy az éjszakába nyúló tanulást. </a:t>
            </a:r>
          </a:p>
          <a:p>
            <a:pPr algn="just"/>
            <a:r>
              <a:rPr lang="hu-HU" sz="1200" dirty="0" smtClean="0">
                <a:latin typeface="Times New Roman" panose="02020603050405020304" pitchFamily="18" charset="0"/>
                <a:cs typeface="Times New Roman" panose="02020603050405020304" pitchFamily="18" charset="0"/>
              </a:rPr>
              <a:t>A kávé szokásformáló anyag, a nyugati kultúrákban azonban az emberek többsége a szenvedélyes kávéfogyasztókat nem tekinti „kábítószereseknek". Az alkoholhoz hasonlóan a kávé is társadalmilag elfogadott kábítószer, szemben például a marihuánával. Ugyanakkor vannak olyan kultúrák is, amelyek tolerálják a marihuána-, a kokainfogyasztást is, de nem </a:t>
            </a:r>
            <a:r>
              <a:rPr lang="hu-HU" sz="1200" dirty="0" err="1" smtClean="0">
                <a:latin typeface="Times New Roman" panose="02020603050405020304" pitchFamily="18" charset="0"/>
                <a:cs typeface="Times New Roman" panose="02020603050405020304" pitchFamily="18" charset="0"/>
              </a:rPr>
              <a:t>helyeslik</a:t>
            </a:r>
            <a:r>
              <a:rPr lang="hu-HU" sz="1200" dirty="0" smtClean="0">
                <a:latin typeface="Times New Roman" panose="02020603050405020304" pitchFamily="18" charset="0"/>
                <a:cs typeface="Times New Roman" panose="02020603050405020304" pitchFamily="18" charset="0"/>
              </a:rPr>
              <a:t> a kávé- és az alkoholfogyasztást. A szociológusokat az érdekli, miért vannak ilyen különbségek.</a:t>
            </a:r>
          </a:p>
          <a:p>
            <a:pPr algn="just"/>
            <a:endParaRPr lang="hu-HU" sz="1200" dirty="0" smtClean="0">
              <a:latin typeface="Times New Roman" panose="02020603050405020304" pitchFamily="18" charset="0"/>
              <a:cs typeface="Times New Roman" panose="02020603050405020304" pitchFamily="18" charset="0"/>
            </a:endParaRPr>
          </a:p>
        </p:txBody>
      </p:sp>
      <p:sp>
        <p:nvSpPr>
          <p:cNvPr id="4" name="Dia számának helye 3"/>
          <p:cNvSpPr>
            <a:spLocks noGrp="1"/>
          </p:cNvSpPr>
          <p:nvPr>
            <p:ph type="sldNum" sz="quarter" idx="10"/>
          </p:nvPr>
        </p:nvSpPr>
        <p:spPr/>
        <p:txBody>
          <a:bodyPr/>
          <a:lstStyle/>
          <a:p>
            <a:fld id="{616C6F7E-6FCB-4D7D-B548-78CC64DE5F30}" type="slidenum">
              <a:rPr lang="hu-HU" smtClean="0"/>
              <a:t>6</a:t>
            </a:fld>
            <a:endParaRPr lang="hu-HU"/>
          </a:p>
        </p:txBody>
      </p:sp>
    </p:spTree>
    <p:extLst>
      <p:ext uri="{BB962C8B-B14F-4D97-AF65-F5344CB8AC3E}">
        <p14:creationId xmlns:p14="http://schemas.microsoft.com/office/powerpoint/2010/main" val="206345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b="1" dirty="0" smtClean="0"/>
              <a:t>Harmadszor</a:t>
            </a:r>
            <a:r>
              <a:rPr lang="hu-HU" dirty="0" smtClean="0"/>
              <a:t>: a kávéivó bekerül a társadalmi és gazdasági kapcsolatok egész világra kiterjedő, rendkívül bonyolult rendszerébe. A kávé olyan termék, amely bolygónk leggazdagabb részeit köti össze a legszegényebbekkel: a gazdag országokban nagy mennyiségben fogyasztják, mégis főként szegény országokban termesztik. Az olaj mellett a kávé a legértékesebb árucikk a nemzetközi kereskedelemben; sok ország számára a legnagyobb bevételi forrás. A kávé termesztése, szállítása és elosztása szükségessé teszi számtalan, a kávéivótól sok ezer mérföldnyire élő ember folyamatos egymás közötti ügyletét. Az ilyen globális tranzakciók tanulmányozása a szociológia fontos feladata, mivel manapság életünket jelentős mértékben befolyásolják az egész világra kiterjedő társadalmi hatások és kommunikációs hálózatok.</a:t>
            </a:r>
          </a:p>
          <a:p>
            <a:r>
              <a:rPr lang="hu-HU" b="1" dirty="0" smtClean="0"/>
              <a:t>Negyedszer: </a:t>
            </a:r>
            <a:r>
              <a:rPr lang="hu-HU" dirty="0" smtClean="0"/>
              <a:t>amikor kávénkat kortyolgatjuk, nem is gondolunk arra, milyen múltbeli társadalmi és gazdasági fejlődési folyamatok eredménye ez az ital. A nyugati étrend számos egyéb ismert összetevőjével együtt - mint a tea, a banán, a burgonya és a cukor - a kávét is csak az 1800-as évek vége óta fogyasztják széles körben (az elit körében már korábban divatossá vált a kávézás). Bár a kávé a Közel-Keletről származik, tömeges fogyasztása mintegy két évszázaddal ezelőtt, a Nyugat gyarmati terjeszkedésével kezdődött. Ma gyakorlatilag minden Nyugaton fogyasztott kávé olyan térségekből érkezik, amelyeket annak idején európai országok gyarmatosítottak (Dél-Amerikából és Afrikából), vagyis semmiféle értelemben nem „természetes" része a nyugati étrendnek. A gyarmati örökség óriási hatást gyakorolt a globális kávékereskedelem fejlődésére</a:t>
            </a:r>
          </a:p>
          <a:p>
            <a:endParaRPr lang="hu-HU" dirty="0"/>
          </a:p>
        </p:txBody>
      </p:sp>
      <p:sp>
        <p:nvSpPr>
          <p:cNvPr id="4" name="Dia számának helye 3"/>
          <p:cNvSpPr>
            <a:spLocks noGrp="1"/>
          </p:cNvSpPr>
          <p:nvPr>
            <p:ph type="sldNum" sz="quarter" idx="10"/>
          </p:nvPr>
        </p:nvSpPr>
        <p:spPr/>
        <p:txBody>
          <a:bodyPr/>
          <a:lstStyle/>
          <a:p>
            <a:fld id="{616C6F7E-6FCB-4D7D-B548-78CC64DE5F30}" type="slidenum">
              <a:rPr lang="hu-HU" smtClean="0"/>
              <a:t>7</a:t>
            </a:fld>
            <a:endParaRPr lang="hu-HU"/>
          </a:p>
        </p:txBody>
      </p:sp>
    </p:spTree>
    <p:extLst>
      <p:ext uri="{BB962C8B-B14F-4D97-AF65-F5344CB8AC3E}">
        <p14:creationId xmlns:p14="http://schemas.microsoft.com/office/powerpoint/2010/main" val="8037955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b="1" dirty="0" smtClean="0">
                <a:latin typeface="Times New Roman" panose="02020603050405020304" pitchFamily="18" charset="0"/>
                <a:cs typeface="Times New Roman" panose="02020603050405020304" pitchFamily="18" charset="0"/>
              </a:rPr>
              <a:t>Ötödször</a:t>
            </a:r>
            <a:r>
              <a:rPr lang="hu-HU" sz="1200" dirty="0" smtClean="0">
                <a:latin typeface="Times New Roman" panose="02020603050405020304" pitchFamily="18" charset="0"/>
                <a:cs typeface="Times New Roman" panose="02020603050405020304" pitchFamily="18" charset="0"/>
              </a:rPr>
              <a:t>: a kávé a mai globalizációról, nemzetközi kereskedelemről, emberi jogokról és környezetpusztításról folyó viták középpontjában álló termék. </a:t>
            </a:r>
          </a:p>
          <a:p>
            <a:pPr algn="just"/>
            <a:r>
              <a:rPr lang="hu-HU" sz="1200" dirty="0" smtClean="0">
                <a:latin typeface="Times New Roman" panose="02020603050405020304" pitchFamily="18" charset="0"/>
                <a:cs typeface="Times New Roman" panose="02020603050405020304" pitchFamily="18" charset="0"/>
              </a:rPr>
              <a:t>A kávé népszerűségének növekedésével márkanevekkel differenciált és politikával átitatott termékké vált: ma már a fogyasztó életstílusát határozza meg, milyen kávét választ és hol veszi meg. </a:t>
            </a:r>
          </a:p>
          <a:p>
            <a:pPr algn="just"/>
            <a:r>
              <a:rPr lang="hu-HU" sz="1200" dirty="0" smtClean="0">
                <a:latin typeface="Times New Roman" panose="02020603050405020304" pitchFamily="18" charset="0"/>
                <a:cs typeface="Times New Roman" panose="02020603050405020304" pitchFamily="18" charset="0"/>
              </a:rPr>
              <a:t>Van, aki úgy dönt, hogy csak olyan kávét iszik, amely organikus, koffeinmentes, vagy amelyet a „méltányos kereskedelem" keretei közt értékesítenek (olyan rendszereken keresztül, amelyekben a fejlődő országok kistermelői a teljes piaci árat megkapják). Van, aki a Starbuckshoz hasonló, „nagyüzemi" üzletláncokkal szemben a „független" kávéházakat pártolja. </a:t>
            </a:r>
          </a:p>
          <a:p>
            <a:pPr algn="just"/>
            <a:r>
              <a:rPr lang="hu-HU" sz="1200" dirty="0" smtClean="0">
                <a:latin typeface="Times New Roman" panose="02020603050405020304" pitchFamily="18" charset="0"/>
                <a:cs typeface="Times New Roman" panose="02020603050405020304" pitchFamily="18" charset="0"/>
              </a:rPr>
              <a:t>A kávékedvelők elhatározhatják, hogy nem vesznek olyan országból kávét, amely nem tartja tiszteletben az emberi jogokat és nem törekszik a környezet védelmére. </a:t>
            </a:r>
          </a:p>
          <a:p>
            <a:pPr algn="just"/>
            <a:r>
              <a:rPr lang="hu-HU" sz="1200" dirty="0" smtClean="0">
                <a:latin typeface="Times New Roman" panose="02020603050405020304" pitchFamily="18" charset="0"/>
                <a:cs typeface="Times New Roman" panose="02020603050405020304" pitchFamily="18" charset="0"/>
              </a:rPr>
              <a:t>A szociológusok azt igyekeznek megérteni, hogyan szerezhetnek tudomást az emberek a globalizáció révén a földkerekség távoli tájain zajló fontos eseményekről, hogy aztán új ismereteiket hasznosítva éljenek és cselekedjenek. A méltányos kereskedelemben részt vevő dél-amerikai szövetkezet kávészemeket válogató munkásainak a kávé biztosít megélhetést. </a:t>
            </a:r>
          </a:p>
          <a:p>
            <a:endParaRPr lang="hu-HU" dirty="0"/>
          </a:p>
        </p:txBody>
      </p:sp>
      <p:sp>
        <p:nvSpPr>
          <p:cNvPr id="4" name="Dia számának helye 3"/>
          <p:cNvSpPr>
            <a:spLocks noGrp="1"/>
          </p:cNvSpPr>
          <p:nvPr>
            <p:ph type="sldNum" sz="quarter" idx="10"/>
          </p:nvPr>
        </p:nvSpPr>
        <p:spPr/>
        <p:txBody>
          <a:bodyPr/>
          <a:lstStyle/>
          <a:p>
            <a:fld id="{616C6F7E-6FCB-4D7D-B548-78CC64DE5F30}" type="slidenum">
              <a:rPr lang="hu-HU" smtClean="0"/>
              <a:t>8</a:t>
            </a:fld>
            <a:endParaRPr lang="hu-HU"/>
          </a:p>
        </p:txBody>
      </p:sp>
    </p:spTree>
    <p:extLst>
      <p:ext uri="{BB962C8B-B14F-4D97-AF65-F5344CB8AC3E}">
        <p14:creationId xmlns:p14="http://schemas.microsoft.com/office/powerpoint/2010/main" val="1889154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algn="just"/>
            <a:r>
              <a:rPr lang="hu-HU" sz="1200" dirty="0" smtClean="0">
                <a:latin typeface="Times New Roman" panose="02020603050405020304" pitchFamily="18" charset="0"/>
                <a:cs typeface="Times New Roman" panose="02020603050405020304" pitchFamily="18" charset="0"/>
              </a:rPr>
              <a:t>Bár </a:t>
            </a:r>
            <a:r>
              <a:rPr lang="hu-HU" sz="1200" dirty="0" err="1" smtClean="0">
                <a:latin typeface="Times New Roman" panose="02020603050405020304" pitchFamily="18" charset="0"/>
                <a:cs typeface="Times New Roman" panose="02020603050405020304" pitchFamily="18" charset="0"/>
              </a:rPr>
              <a:t>mindannyiunkat</a:t>
            </a:r>
            <a:r>
              <a:rPr lang="hu-HU" sz="1200" dirty="0" smtClean="0">
                <a:latin typeface="Times New Roman" panose="02020603050405020304" pitchFamily="18" charset="0"/>
                <a:cs typeface="Times New Roman" panose="02020603050405020304" pitchFamily="18" charset="0"/>
              </a:rPr>
              <a:t> befolyásol a társadalmi környezetünk, amelyben mozgunk, viselkedésünket nem egyszerűen ez a környezet határozza meg. Egyéniségünket mi alakítjuk ki. </a:t>
            </a:r>
          </a:p>
          <a:p>
            <a:pPr algn="just"/>
            <a:r>
              <a:rPr lang="hu-HU" sz="1200" dirty="0" smtClean="0">
                <a:latin typeface="Times New Roman" panose="02020603050405020304" pitchFamily="18" charset="0"/>
                <a:cs typeface="Times New Roman" panose="02020603050405020304" pitchFamily="18" charset="0"/>
              </a:rPr>
              <a:t>A szociológia azt az összefüggést hivatott vizsgálni, hogyan formál minket a társadalom és hogyan formáljuk önmagunkat. Tevékenységünk egyszerre strukturálja - alakítja - a körülöttünk lévő társadalmi világot és ugyanakkor </a:t>
            </a:r>
            <a:r>
              <a:rPr lang="hu-HU" sz="1200" dirty="0" err="1" smtClean="0">
                <a:latin typeface="Times New Roman" panose="02020603050405020304" pitchFamily="18" charset="0"/>
                <a:cs typeface="Times New Roman" panose="02020603050405020304" pitchFamily="18" charset="0"/>
              </a:rPr>
              <a:t>strukturálódik</a:t>
            </a:r>
            <a:r>
              <a:rPr lang="hu-HU" sz="1200" dirty="0" smtClean="0">
                <a:latin typeface="Times New Roman" panose="02020603050405020304" pitchFamily="18" charset="0"/>
                <a:cs typeface="Times New Roman" panose="02020603050405020304" pitchFamily="18" charset="0"/>
              </a:rPr>
              <a:t> is e társadalmi világ hatására</a:t>
            </a:r>
          </a:p>
          <a:p>
            <a:pPr algn="just"/>
            <a:r>
              <a:rPr lang="hu-HU" sz="1200" dirty="0" smtClean="0">
                <a:latin typeface="Times New Roman" panose="02020603050405020304" pitchFamily="18" charset="0"/>
                <a:cs typeface="Times New Roman" panose="02020603050405020304" pitchFamily="18" charset="0"/>
              </a:rPr>
              <a:t>A társadalmi struktúra fogalma fontos szerepet játszik a szociológiában. Arra utal, hogy életünk társadalmi kontextusai nemcsak véletlenszerűen kialakuló esemény- vagy cselekvéshalmazokból állnak, hanem strukturáltak, sajátos módon meghatározott mintába rendeződnek. </a:t>
            </a:r>
          </a:p>
          <a:p>
            <a:pPr algn="just"/>
            <a:r>
              <a:rPr lang="hu-HU" sz="1200" dirty="0" smtClean="0">
                <a:latin typeface="Times New Roman" panose="02020603050405020304" pitchFamily="18" charset="0"/>
                <a:cs typeface="Times New Roman" panose="02020603050405020304" pitchFamily="18" charset="0"/>
              </a:rPr>
              <a:t>Viselkedésünkben és az egymással kialakított kapcsolatainkban vannak ugyan szabályszerűségek, de a társadalmi struktúra nem hasonlítható valamilyen fizikai struktúrához, például egy épülethez, amely az emberi cselekvéstől függetlenül létezik. </a:t>
            </a:r>
          </a:p>
          <a:p>
            <a:pPr algn="just"/>
            <a:r>
              <a:rPr lang="hu-HU" sz="1200" dirty="0" smtClean="0">
                <a:latin typeface="Times New Roman" panose="02020603050405020304" pitchFamily="18" charset="0"/>
                <a:cs typeface="Times New Roman" panose="02020603050405020304" pitchFamily="18" charset="0"/>
              </a:rPr>
              <a:t>Az emberi társadalmakban sosem szűnik meg a strukturálódás folyamata, minden pillanatban átalakítják őket elemi alkotórészeik, „</a:t>
            </a:r>
            <a:r>
              <a:rPr lang="hu-HU" sz="1200" dirty="0" err="1" smtClean="0">
                <a:latin typeface="Times New Roman" panose="02020603050405020304" pitchFamily="18" charset="0"/>
                <a:cs typeface="Times New Roman" panose="02020603050405020304" pitchFamily="18" charset="0"/>
              </a:rPr>
              <a:t>építőköveik</a:t>
            </a:r>
            <a:r>
              <a:rPr lang="hu-HU" sz="1200" dirty="0" smtClean="0">
                <a:latin typeface="Times New Roman" panose="02020603050405020304" pitchFamily="18" charset="0"/>
                <a:cs typeface="Times New Roman" panose="02020603050405020304" pitchFamily="18" charset="0"/>
              </a:rPr>
              <a:t>": a magunkfajta emberek</a:t>
            </a:r>
          </a:p>
          <a:p>
            <a:endParaRPr lang="hu-HU" dirty="0"/>
          </a:p>
        </p:txBody>
      </p:sp>
      <p:sp>
        <p:nvSpPr>
          <p:cNvPr id="4" name="Dia számának helye 3"/>
          <p:cNvSpPr>
            <a:spLocks noGrp="1"/>
          </p:cNvSpPr>
          <p:nvPr>
            <p:ph type="sldNum" sz="quarter" idx="10"/>
          </p:nvPr>
        </p:nvSpPr>
        <p:spPr/>
        <p:txBody>
          <a:bodyPr/>
          <a:lstStyle/>
          <a:p>
            <a:fld id="{616C6F7E-6FCB-4D7D-B548-78CC64DE5F30}" type="slidenum">
              <a:rPr lang="hu-HU" smtClean="0"/>
              <a:t>9</a:t>
            </a:fld>
            <a:endParaRPr lang="hu-HU"/>
          </a:p>
        </p:txBody>
      </p:sp>
    </p:spTree>
    <p:extLst>
      <p:ext uri="{BB962C8B-B14F-4D97-AF65-F5344CB8AC3E}">
        <p14:creationId xmlns:p14="http://schemas.microsoft.com/office/powerpoint/2010/main" val="3133806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sz="1200" dirty="0" smtClean="0">
                <a:latin typeface="Times New Roman" panose="02020603050405020304" pitchFamily="18" charset="0"/>
                <a:cs typeface="Times New Roman" panose="02020603050405020304" pitchFamily="18" charset="0"/>
              </a:rPr>
              <a:t>Térjünk vissza a kávé példájához! Az a csésze kávé nem magától kerül az asztalunkra. Mi döntünk például arról, hogy melyik kávézóba megyünk, hogy tejes- vagy presszókávét iszunk-e. Amikor - több millió embertársunkhoz hasonlóan - meghozzuk ezeket a döntéseket, akkor formáljuk a kávé piacát, hatunk a kávétermelők életére, akik tőlünk óriási távolságra, a világ másik felén is élhetnek.</a:t>
            </a:r>
          </a:p>
          <a:p>
            <a:endParaRPr lang="hu-HU" dirty="0"/>
          </a:p>
        </p:txBody>
      </p:sp>
      <p:sp>
        <p:nvSpPr>
          <p:cNvPr id="4" name="Dia számának helye 3"/>
          <p:cNvSpPr>
            <a:spLocks noGrp="1"/>
          </p:cNvSpPr>
          <p:nvPr>
            <p:ph type="sldNum" sz="quarter" idx="10"/>
          </p:nvPr>
        </p:nvSpPr>
        <p:spPr/>
        <p:txBody>
          <a:bodyPr/>
          <a:lstStyle/>
          <a:p>
            <a:fld id="{616C6F7E-6FCB-4D7D-B548-78CC64DE5F30}" type="slidenum">
              <a:rPr lang="hu-HU" smtClean="0"/>
              <a:t>10</a:t>
            </a:fld>
            <a:endParaRPr lang="hu-HU"/>
          </a:p>
        </p:txBody>
      </p:sp>
    </p:spTree>
    <p:extLst>
      <p:ext uri="{BB962C8B-B14F-4D97-AF65-F5344CB8AC3E}">
        <p14:creationId xmlns:p14="http://schemas.microsoft.com/office/powerpoint/2010/main" val="2713229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285750" indent="-285750" algn="just">
              <a:buFont typeface="Wingdings" panose="05000000000000000000" pitchFamily="2" charset="2"/>
              <a:buChar char="ü"/>
            </a:pPr>
            <a:r>
              <a:rPr lang="hu-HU" sz="1200" dirty="0" smtClean="0">
                <a:latin typeface="Times New Roman" panose="02020603050405020304" pitchFamily="18" charset="0"/>
                <a:cs typeface="Times New Roman" panose="02020603050405020304" pitchFamily="18" charset="0"/>
              </a:rPr>
              <a:t>Sokan meghökkennek a többféle megközelítéstől, amelyeket szociológiai tanulmányaik kezdetén megismerhetnek. </a:t>
            </a:r>
          </a:p>
          <a:p>
            <a:pPr marL="285750" indent="-285750" algn="just">
              <a:buFont typeface="Wingdings" panose="05000000000000000000" pitchFamily="2" charset="2"/>
              <a:buChar char="ü"/>
            </a:pPr>
            <a:r>
              <a:rPr lang="hu-HU" sz="1200" dirty="0" smtClean="0">
                <a:latin typeface="Times New Roman" panose="02020603050405020304" pitchFamily="18" charset="0"/>
                <a:cs typeface="Times New Roman" panose="02020603050405020304" pitchFamily="18" charset="0"/>
              </a:rPr>
              <a:t>A szociológia tudomány területén sosem alakult ki egységes törzsanyag a mindenki számára elfogadható elképzelésekből. </a:t>
            </a:r>
          </a:p>
          <a:p>
            <a:pPr marL="285750" indent="-285750" algn="just">
              <a:buFont typeface="Wingdings" panose="05000000000000000000" pitchFamily="2" charset="2"/>
              <a:buChar char="ü"/>
            </a:pPr>
            <a:r>
              <a:rPr lang="hu-HU" sz="1200" dirty="0" smtClean="0">
                <a:latin typeface="Times New Roman" panose="02020603050405020304" pitchFamily="18" charset="0"/>
                <a:cs typeface="Times New Roman" panose="02020603050405020304" pitchFamily="18" charset="0"/>
              </a:rPr>
              <a:t>A szociológusok gyakran körömszakadtáig vitatkoznak arról, miként kell tanulmányozni az emberi viselkedést, és hogyan lehet a legjobban értelmezni a kutatási eredményeket. </a:t>
            </a:r>
          </a:p>
          <a:p>
            <a:pPr marL="285750" indent="-285750" algn="just">
              <a:buFont typeface="Wingdings" panose="05000000000000000000" pitchFamily="2" charset="2"/>
              <a:buChar char="ü"/>
            </a:pPr>
            <a:r>
              <a:rPr lang="hu-HU" sz="1200" dirty="0" smtClean="0">
                <a:latin typeface="Times New Roman" panose="02020603050405020304" pitchFamily="18" charset="0"/>
                <a:cs typeface="Times New Roman" panose="02020603050405020304" pitchFamily="18" charset="0"/>
              </a:rPr>
              <a:t>Vajon ők miért nem tudnak megegyezni egymással úgy, mint a természettudományok művelői? </a:t>
            </a:r>
          </a:p>
          <a:p>
            <a:pPr marL="285750" indent="-285750" algn="just">
              <a:buFont typeface="Wingdings" panose="05000000000000000000" pitchFamily="2" charset="2"/>
              <a:buChar char="ü"/>
            </a:pPr>
            <a:r>
              <a:rPr lang="hu-HU" sz="1200" dirty="0" smtClean="0">
                <a:latin typeface="Times New Roman" panose="02020603050405020304" pitchFamily="18" charset="0"/>
                <a:cs typeface="Times New Roman" panose="02020603050405020304" pitchFamily="18" charset="0"/>
              </a:rPr>
              <a:t>A válasz a tudományág természetében keresendő: a szociológia a mi életünkkel, a mi viselkedésünkkel foglalkozik, és nincs könnyű dolgunk, ha önmagunkat próbáljuk tanulmányozni.</a:t>
            </a:r>
          </a:p>
          <a:p>
            <a:endParaRPr lang="hu-HU" dirty="0"/>
          </a:p>
        </p:txBody>
      </p:sp>
      <p:sp>
        <p:nvSpPr>
          <p:cNvPr id="4" name="Dia számának helye 3"/>
          <p:cNvSpPr>
            <a:spLocks noGrp="1"/>
          </p:cNvSpPr>
          <p:nvPr>
            <p:ph type="sldNum" sz="quarter" idx="10"/>
          </p:nvPr>
        </p:nvSpPr>
        <p:spPr/>
        <p:txBody>
          <a:bodyPr/>
          <a:lstStyle/>
          <a:p>
            <a:fld id="{616C6F7E-6FCB-4D7D-B548-78CC64DE5F30}" type="slidenum">
              <a:rPr lang="hu-HU" smtClean="0"/>
              <a:t>11</a:t>
            </a:fld>
            <a:endParaRPr lang="hu-HU"/>
          </a:p>
        </p:txBody>
      </p:sp>
    </p:spTree>
    <p:extLst>
      <p:ext uri="{BB962C8B-B14F-4D97-AF65-F5344CB8AC3E}">
        <p14:creationId xmlns:p14="http://schemas.microsoft.com/office/powerpoint/2010/main" val="2044480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hu-HU" smtClean="0"/>
              <a:t>Mintacím szerkesztése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u-HU" smtClean="0"/>
              <a:t>Kattintson ide az alcím mintájának szerkesztéséhez</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5433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51246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Függőleges cím és szöve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hu-HU" smtClean="0"/>
              <a:t>Mintacím szerkesztése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07090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Content Placeholder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2251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zakaszfejléc">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hu-HU" smtClean="0"/>
              <a:t>Mintacím szerkesztése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ate Placeholder 3"/>
          <p:cNvSpPr>
            <a:spLocks noGrp="1"/>
          </p:cNvSpPr>
          <p:nvPr>
            <p:ph type="dt" sz="half" idx="10"/>
          </p:nvPr>
        </p:nvSpPr>
        <p:spPr/>
        <p:txBody>
          <a:bodyPr/>
          <a:lstStyle/>
          <a:p>
            <a:fld id="{B61BEF0D-F0BB-DE4B-95CE-6DB70DBA9567}" type="datetimeFigureOut">
              <a:rPr lang="en-US" smtClean="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4875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hu-HU" smtClean="0"/>
              <a:t>Mintacím szerkesztése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7045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hu-HU" smtClean="0"/>
              <a:t>Mintacím szerkesztése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Content Placeholder 3"/>
          <p:cNvSpPr>
            <a:spLocks noGrp="1"/>
          </p:cNvSpPr>
          <p:nvPr>
            <p:ph sz="half" idx="2"/>
          </p:nvPr>
        </p:nvSpPr>
        <p:spPr>
          <a:xfrm>
            <a:off x="1097280" y="2582334"/>
            <a:ext cx="4937760" cy="337820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Content Placeholder 5"/>
          <p:cNvSpPr>
            <a:spLocks noGrp="1"/>
          </p:cNvSpPr>
          <p:nvPr>
            <p:ph sz="quarter" idx="4"/>
          </p:nvPr>
        </p:nvSpPr>
        <p:spPr>
          <a:xfrm>
            <a:off x="6217920" y="2582334"/>
            <a:ext cx="4937760" cy="337820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07111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Mintacím szerkesztése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56253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Üres">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10/4/2024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6320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artalomrész képaláírással">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hu-HU" smtClean="0"/>
              <a:t>Mintacím szerkesztése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1BEF0D-F0BB-DE4B-95CE-6DB70DBA9567}" type="datetimeFigureOut">
              <a:rPr lang="en-US" smtClean="0"/>
              <a:pPr/>
              <a:t>10/4/2024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47613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hu-HU" smtClean="0"/>
              <a:t>Mintacím szerkesztése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smtClean="0"/>
              <a:t>Kép beszúrásához kattintson az ikonra</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ate Placeholder 4"/>
          <p:cNvSpPr>
            <a:spLocks noGrp="1"/>
          </p:cNvSpPr>
          <p:nvPr>
            <p:ph type="dt" sz="half" idx="10"/>
          </p:nvPr>
        </p:nvSpPr>
        <p:spPr/>
        <p:txBody>
          <a:bodyPr/>
          <a:lstStyle/>
          <a:p>
            <a:fld id="{B61BEF0D-F0BB-DE4B-95CE-6DB70DBA9567}" type="datetimeFigureOut">
              <a:rPr lang="en-US" smtClean="0"/>
              <a:pPr/>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88540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hu-HU" smtClean="0"/>
              <a:t>Mintacím szerkesztése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10/4/2024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7165879"/>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684212" y="620203"/>
            <a:ext cx="8001000" cy="3037398"/>
          </a:xfrm>
        </p:spPr>
        <p:txBody>
          <a:bodyPr>
            <a:normAutofit fontScale="90000"/>
          </a:bodyPr>
          <a:lstStyle/>
          <a:p>
            <a:r>
              <a:rPr lang="hu-HU" dirty="0" smtClean="0"/>
              <a:t/>
            </a:r>
            <a:br>
              <a:rPr lang="hu-HU" dirty="0" smtClean="0"/>
            </a:br>
            <a:r>
              <a:rPr lang="hu-HU" dirty="0"/>
              <a:t/>
            </a:r>
            <a:br>
              <a:rPr lang="hu-HU" dirty="0"/>
            </a:br>
            <a:r>
              <a:rPr lang="hu-HU" dirty="0" smtClean="0"/>
              <a:t/>
            </a:r>
            <a:br>
              <a:rPr lang="hu-HU" dirty="0" smtClean="0"/>
            </a:br>
            <a:r>
              <a:rPr lang="hu-HU" dirty="0"/>
              <a:t/>
            </a:r>
            <a:br>
              <a:rPr lang="hu-HU" dirty="0"/>
            </a:br>
            <a:r>
              <a:rPr lang="hu-HU" dirty="0" smtClean="0"/>
              <a:t>Szociológia I.</a:t>
            </a:r>
            <a:br>
              <a:rPr lang="hu-HU" dirty="0" smtClean="0"/>
            </a:br>
            <a:r>
              <a:rPr lang="hu-HU" sz="2700" dirty="0">
                <a:latin typeface="Times New Roman" panose="02020603050405020304" pitchFamily="18" charset="0"/>
                <a:ea typeface="Times New Roman" panose="02020603050405020304" pitchFamily="18" charset="0"/>
                <a:cs typeface="Times New Roman" panose="02020603050405020304" pitchFamily="18" charset="0"/>
              </a:rPr>
              <a:t>A szociológia, mint tudomány, története, tárgya</a:t>
            </a:r>
            <a:r>
              <a:rPr lang="hu-HU" dirty="0">
                <a:latin typeface="Times New Roman" panose="02020603050405020304" pitchFamily="18" charset="0"/>
                <a:cs typeface="Times New Roman" panose="02020603050405020304" pitchFamily="18" charset="0"/>
              </a:rPr>
              <a:t/>
            </a:r>
            <a:br>
              <a:rPr lang="hu-HU" dirty="0">
                <a:latin typeface="Times New Roman" panose="02020603050405020304" pitchFamily="18" charset="0"/>
                <a:cs typeface="Times New Roman" panose="02020603050405020304" pitchFamily="18" charset="0"/>
              </a:rPr>
            </a:br>
            <a:endParaRPr lang="hu-HU" dirty="0"/>
          </a:p>
        </p:txBody>
      </p:sp>
      <p:sp>
        <p:nvSpPr>
          <p:cNvPr id="3" name="Alcím 2"/>
          <p:cNvSpPr>
            <a:spLocks noGrp="1"/>
          </p:cNvSpPr>
          <p:nvPr>
            <p:ph type="subTitle" idx="1"/>
          </p:nvPr>
        </p:nvSpPr>
        <p:spPr/>
        <p:txBody>
          <a:bodyPr/>
          <a:lstStyle/>
          <a:p>
            <a:r>
              <a:rPr lang="hu-HU" dirty="0" smtClean="0"/>
              <a:t>Dr. Henye Lívia</a:t>
            </a:r>
            <a:endParaRPr lang="hu-HU" dirty="0"/>
          </a:p>
        </p:txBody>
      </p:sp>
    </p:spTree>
    <p:extLst>
      <p:ext uri="{BB962C8B-B14F-4D97-AF65-F5344CB8AC3E}">
        <p14:creationId xmlns:p14="http://schemas.microsoft.com/office/powerpoint/2010/main" val="2302397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1653870" y="1495611"/>
            <a:ext cx="8658971" cy="2862322"/>
          </a:xfrm>
          <a:prstGeom prst="rect">
            <a:avLst/>
          </a:prstGeom>
        </p:spPr>
        <p:txBody>
          <a:bodyPr wrap="square">
            <a:spAutoFit/>
          </a:bodyPr>
          <a:lstStyle/>
          <a:p>
            <a:pPr algn="just"/>
            <a:r>
              <a:rPr lang="hu-HU" sz="3600" dirty="0">
                <a:latin typeface="Times New Roman" panose="02020603050405020304" pitchFamily="18" charset="0"/>
                <a:cs typeface="Times New Roman" panose="02020603050405020304" pitchFamily="18" charset="0"/>
              </a:rPr>
              <a:t>Térjünk vissza a </a:t>
            </a:r>
            <a:r>
              <a:rPr lang="hu-HU" sz="3600" b="1" dirty="0">
                <a:latin typeface="Times New Roman" panose="02020603050405020304" pitchFamily="18" charset="0"/>
                <a:cs typeface="Times New Roman" panose="02020603050405020304" pitchFamily="18" charset="0"/>
              </a:rPr>
              <a:t>kávé példájához! </a:t>
            </a:r>
            <a:endParaRPr lang="hu-HU" sz="3600" b="1" dirty="0" smtClean="0">
              <a:latin typeface="Times New Roman" panose="02020603050405020304" pitchFamily="18" charset="0"/>
              <a:cs typeface="Times New Roman" panose="02020603050405020304" pitchFamily="18" charset="0"/>
            </a:endParaRPr>
          </a:p>
          <a:p>
            <a:pPr algn="just"/>
            <a:endParaRPr lang="hu-HU" sz="3600" dirty="0">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Ø"/>
            </a:pPr>
            <a:r>
              <a:rPr lang="hu-HU" sz="3600" dirty="0" smtClean="0">
                <a:latin typeface="Times New Roman" panose="02020603050405020304" pitchFamily="18" charset="0"/>
                <a:cs typeface="Times New Roman" panose="02020603050405020304" pitchFamily="18" charset="0"/>
              </a:rPr>
              <a:t>formáljuk </a:t>
            </a:r>
            <a:r>
              <a:rPr lang="hu-HU" sz="3600" dirty="0">
                <a:latin typeface="Times New Roman" panose="02020603050405020304" pitchFamily="18" charset="0"/>
                <a:cs typeface="Times New Roman" panose="02020603050405020304" pitchFamily="18" charset="0"/>
              </a:rPr>
              <a:t>a kávé piacát, </a:t>
            </a:r>
            <a:endParaRPr lang="hu-HU" sz="3600" dirty="0" smtClean="0">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Ø"/>
            </a:pPr>
            <a:r>
              <a:rPr lang="hu-HU" sz="3600" b="1" dirty="0" smtClean="0">
                <a:latin typeface="Times New Roman" panose="02020603050405020304" pitchFamily="18" charset="0"/>
                <a:cs typeface="Times New Roman" panose="02020603050405020304" pitchFamily="18" charset="0"/>
              </a:rPr>
              <a:t>hatunk </a:t>
            </a:r>
            <a:r>
              <a:rPr lang="hu-HU" sz="3600" b="1" dirty="0">
                <a:latin typeface="Times New Roman" panose="02020603050405020304" pitchFamily="18" charset="0"/>
                <a:cs typeface="Times New Roman" panose="02020603050405020304" pitchFamily="18" charset="0"/>
              </a:rPr>
              <a:t>a kávétermelők </a:t>
            </a:r>
            <a:r>
              <a:rPr lang="hu-HU" sz="3600" b="1" dirty="0" smtClean="0">
                <a:latin typeface="Times New Roman" panose="02020603050405020304" pitchFamily="18" charset="0"/>
                <a:cs typeface="Times New Roman" panose="02020603050405020304" pitchFamily="18" charset="0"/>
              </a:rPr>
              <a:t>életére</a:t>
            </a:r>
            <a:endParaRPr lang="hu-HU"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51437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714365" y="847581"/>
            <a:ext cx="10860565" cy="5078313"/>
          </a:xfrm>
          <a:prstGeom prst="rect">
            <a:avLst/>
          </a:prstGeom>
        </p:spPr>
        <p:txBody>
          <a:bodyPr wrap="square">
            <a:spAutoFit/>
          </a:bodyPr>
          <a:lstStyle/>
          <a:p>
            <a:pPr algn="just"/>
            <a:r>
              <a:rPr lang="hu-HU" sz="3600" dirty="0" smtClean="0">
                <a:latin typeface="Times New Roman" panose="02020603050405020304" pitchFamily="18" charset="0"/>
                <a:cs typeface="Times New Roman" panose="02020603050405020304" pitchFamily="18" charset="0"/>
              </a:rPr>
              <a:t> A </a:t>
            </a:r>
            <a:r>
              <a:rPr lang="hu-HU" sz="3600" dirty="0">
                <a:latin typeface="Times New Roman" panose="02020603050405020304" pitchFamily="18" charset="0"/>
                <a:cs typeface="Times New Roman" panose="02020603050405020304" pitchFamily="18" charset="0"/>
              </a:rPr>
              <a:t>szociológia </a:t>
            </a:r>
            <a:r>
              <a:rPr lang="hu-HU" sz="3600" dirty="0" smtClean="0">
                <a:latin typeface="Times New Roman" panose="02020603050405020304" pitchFamily="18" charset="0"/>
                <a:cs typeface="Times New Roman" panose="02020603050405020304" pitchFamily="18" charset="0"/>
              </a:rPr>
              <a:t>tudomány területén </a:t>
            </a:r>
            <a:r>
              <a:rPr lang="hu-HU" sz="3600" dirty="0">
                <a:latin typeface="Times New Roman" panose="02020603050405020304" pitchFamily="18" charset="0"/>
                <a:cs typeface="Times New Roman" panose="02020603050405020304" pitchFamily="18" charset="0"/>
              </a:rPr>
              <a:t>sosem alakult ki egységes törzsanyag a mindenki számára elfogadható elképzelésekből. </a:t>
            </a:r>
            <a:endParaRPr lang="hu-HU" sz="3600" dirty="0" smtClean="0">
              <a:latin typeface="Times New Roman" panose="02020603050405020304" pitchFamily="18" charset="0"/>
              <a:cs typeface="Times New Roman" panose="02020603050405020304" pitchFamily="18" charset="0"/>
            </a:endParaRPr>
          </a:p>
          <a:p>
            <a:pPr algn="just"/>
            <a:endParaRPr lang="hu-HU" sz="3600" dirty="0" smtClean="0">
              <a:latin typeface="Times New Roman" panose="02020603050405020304" pitchFamily="18" charset="0"/>
              <a:cs typeface="Times New Roman" panose="02020603050405020304" pitchFamily="18" charset="0"/>
            </a:endParaRPr>
          </a:p>
          <a:p>
            <a:pPr algn="just"/>
            <a:endParaRPr lang="hu-HU" sz="3600" dirty="0" smtClean="0">
              <a:latin typeface="Times New Roman" panose="02020603050405020304" pitchFamily="18" charset="0"/>
              <a:cs typeface="Times New Roman" panose="02020603050405020304" pitchFamily="18" charset="0"/>
            </a:endParaRPr>
          </a:p>
          <a:p>
            <a:pPr algn="just"/>
            <a:r>
              <a:rPr lang="hu-HU" sz="3600" dirty="0" smtClean="0">
                <a:latin typeface="Times New Roman" panose="02020603050405020304" pitchFamily="18" charset="0"/>
                <a:cs typeface="Times New Roman" panose="02020603050405020304" pitchFamily="18" charset="0"/>
              </a:rPr>
              <a:t>A </a:t>
            </a:r>
            <a:r>
              <a:rPr lang="hu-HU" sz="3600" dirty="0">
                <a:latin typeface="Times New Roman" panose="02020603050405020304" pitchFamily="18" charset="0"/>
                <a:cs typeface="Times New Roman" panose="02020603050405020304" pitchFamily="18" charset="0"/>
              </a:rPr>
              <a:t>válasz </a:t>
            </a:r>
            <a:r>
              <a:rPr lang="hu-HU" sz="3600" dirty="0" smtClean="0">
                <a:latin typeface="Times New Roman" panose="02020603050405020304" pitchFamily="18" charset="0"/>
                <a:cs typeface="Times New Roman" panose="02020603050405020304" pitchFamily="18" charset="0"/>
              </a:rPr>
              <a:t>: </a:t>
            </a:r>
          </a:p>
          <a:p>
            <a:pPr algn="just"/>
            <a:r>
              <a:rPr lang="hu-HU" sz="3600" dirty="0" smtClean="0">
                <a:latin typeface="Times New Roman" panose="02020603050405020304" pitchFamily="18" charset="0"/>
                <a:cs typeface="Times New Roman" panose="02020603050405020304" pitchFamily="18" charset="0"/>
              </a:rPr>
              <a:t>a </a:t>
            </a:r>
            <a:r>
              <a:rPr lang="hu-HU" sz="3600" b="1" dirty="0" smtClean="0">
                <a:latin typeface="Times New Roman" panose="02020603050405020304" pitchFamily="18" charset="0"/>
                <a:cs typeface="Times New Roman" panose="02020603050405020304" pitchFamily="18" charset="0"/>
              </a:rPr>
              <a:t>szociológia </a:t>
            </a:r>
            <a:r>
              <a:rPr lang="hu-HU" sz="3600" b="1" dirty="0">
                <a:latin typeface="Times New Roman" panose="02020603050405020304" pitchFamily="18" charset="0"/>
                <a:cs typeface="Times New Roman" panose="02020603050405020304" pitchFamily="18" charset="0"/>
              </a:rPr>
              <a:t>a mi életünkkel</a:t>
            </a:r>
            <a:r>
              <a:rPr lang="hu-HU" sz="3600" dirty="0">
                <a:latin typeface="Times New Roman" panose="02020603050405020304" pitchFamily="18" charset="0"/>
                <a:cs typeface="Times New Roman" panose="02020603050405020304" pitchFamily="18" charset="0"/>
              </a:rPr>
              <a:t>, a mi </a:t>
            </a:r>
            <a:r>
              <a:rPr lang="hu-HU" sz="3600" b="1" dirty="0">
                <a:latin typeface="Times New Roman" panose="02020603050405020304" pitchFamily="18" charset="0"/>
                <a:cs typeface="Times New Roman" panose="02020603050405020304" pitchFamily="18" charset="0"/>
              </a:rPr>
              <a:t>viselkedésünkkel</a:t>
            </a:r>
            <a:r>
              <a:rPr lang="hu-HU" sz="3600" dirty="0">
                <a:latin typeface="Times New Roman" panose="02020603050405020304" pitchFamily="18" charset="0"/>
                <a:cs typeface="Times New Roman" panose="02020603050405020304" pitchFamily="18" charset="0"/>
              </a:rPr>
              <a:t> foglalkozik, és nincs könnyű </a:t>
            </a:r>
            <a:r>
              <a:rPr lang="hu-HU" sz="3600" dirty="0" smtClean="0">
                <a:latin typeface="Times New Roman" panose="02020603050405020304" pitchFamily="18" charset="0"/>
                <a:cs typeface="Times New Roman" panose="02020603050405020304" pitchFamily="18" charset="0"/>
              </a:rPr>
              <a:t>	dolgunk</a:t>
            </a:r>
            <a:r>
              <a:rPr lang="hu-HU" sz="3600" dirty="0">
                <a:latin typeface="Times New Roman" panose="02020603050405020304" pitchFamily="18" charset="0"/>
                <a:cs typeface="Times New Roman" panose="02020603050405020304" pitchFamily="18" charset="0"/>
              </a:rPr>
              <a:t>, ha </a:t>
            </a:r>
            <a:r>
              <a:rPr lang="hu-HU" sz="3600" dirty="0" smtClean="0">
                <a:latin typeface="Times New Roman" panose="02020603050405020304" pitchFamily="18" charset="0"/>
                <a:cs typeface="Times New Roman" panose="02020603050405020304" pitchFamily="18" charset="0"/>
              </a:rPr>
              <a:t>önmagunkat </a:t>
            </a:r>
            <a:r>
              <a:rPr lang="hu-HU" sz="3600" dirty="0">
                <a:latin typeface="Times New Roman" panose="02020603050405020304" pitchFamily="18" charset="0"/>
                <a:cs typeface="Times New Roman" panose="02020603050405020304" pitchFamily="18" charset="0"/>
              </a:rPr>
              <a:t>próbáljuk </a:t>
            </a:r>
            <a:r>
              <a:rPr lang="hu-HU" sz="3600" dirty="0" smtClean="0">
                <a:latin typeface="Times New Roman" panose="02020603050405020304" pitchFamily="18" charset="0"/>
                <a:cs typeface="Times New Roman" panose="02020603050405020304" pitchFamily="18" charset="0"/>
              </a:rPr>
              <a:t>tanulmányozni.</a:t>
            </a:r>
            <a:endParaRPr lang="hu-HU" sz="3600" dirty="0">
              <a:latin typeface="Times New Roman" panose="02020603050405020304" pitchFamily="18" charset="0"/>
              <a:cs typeface="Times New Roman" panose="02020603050405020304" pitchFamily="18" charset="0"/>
            </a:endParaRPr>
          </a:p>
        </p:txBody>
      </p:sp>
      <p:sp>
        <p:nvSpPr>
          <p:cNvPr id="3" name="Téglalap 2"/>
          <p:cNvSpPr/>
          <p:nvPr/>
        </p:nvSpPr>
        <p:spPr>
          <a:xfrm>
            <a:off x="81724" y="235580"/>
            <a:ext cx="5607625" cy="369332"/>
          </a:xfrm>
          <a:prstGeom prst="rect">
            <a:avLst/>
          </a:prstGeom>
        </p:spPr>
        <p:txBody>
          <a:bodyPr wrap="none">
            <a:spAutoFit/>
          </a:bodyPr>
          <a:lstStyle/>
          <a:p>
            <a:r>
              <a:rPr lang="hu-HU" dirty="0"/>
              <a:t>A SZOCIOLÓGIAI GONDOLKODÁS KIALAKULÁSA </a:t>
            </a:r>
          </a:p>
        </p:txBody>
      </p:sp>
    </p:spTree>
    <p:extLst>
      <p:ext uri="{BB962C8B-B14F-4D97-AF65-F5344CB8AC3E}">
        <p14:creationId xmlns:p14="http://schemas.microsoft.com/office/powerpoint/2010/main" val="36035879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églalap 2"/>
          <p:cNvSpPr/>
          <p:nvPr/>
        </p:nvSpPr>
        <p:spPr>
          <a:xfrm>
            <a:off x="1238866" y="1460090"/>
            <a:ext cx="9837174" cy="6740307"/>
          </a:xfrm>
          <a:prstGeom prst="rect">
            <a:avLst/>
          </a:prstGeom>
        </p:spPr>
        <p:txBody>
          <a:bodyPr wrap="square">
            <a:spAutoFit/>
          </a:bodyPr>
          <a:lstStyle/>
          <a:p>
            <a:pPr marL="342900" indent="-342900" algn="just">
              <a:buFont typeface="Wingdings" panose="05000000000000000000" pitchFamily="2" charset="2"/>
              <a:buChar char="Ø"/>
            </a:pPr>
            <a:r>
              <a:rPr lang="hu-HU" sz="3600" dirty="0">
                <a:latin typeface="Times New Roman" panose="02020603050405020304" pitchFamily="18" charset="0"/>
                <a:cs typeface="Times New Roman" panose="02020603050405020304" pitchFamily="18" charset="0"/>
              </a:rPr>
              <a:t>Az elméletalkotás során elvont értelmezéseket alakítunk ki, amelyekkel a megfigyelt szituációk széles köre </a:t>
            </a:r>
            <a:r>
              <a:rPr lang="hu-HU" sz="3600" dirty="0" smtClean="0">
                <a:latin typeface="Times New Roman" panose="02020603050405020304" pitchFamily="18" charset="0"/>
                <a:cs typeface="Times New Roman" panose="02020603050405020304" pitchFamily="18" charset="0"/>
              </a:rPr>
              <a:t>magyarázható</a:t>
            </a:r>
          </a:p>
          <a:p>
            <a:pPr marL="342900" indent="-342900" algn="just">
              <a:buFont typeface="Wingdings" panose="05000000000000000000" pitchFamily="2" charset="2"/>
              <a:buChar char="Ø"/>
            </a:pPr>
            <a:endParaRPr lang="hu-HU" sz="36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hu-HU" sz="3600" dirty="0" smtClean="0">
                <a:latin typeface="Times New Roman" panose="02020603050405020304" pitchFamily="18" charset="0"/>
                <a:cs typeface="Times New Roman" panose="02020603050405020304" pitchFamily="18" charset="0"/>
              </a:rPr>
              <a:t>Csak </a:t>
            </a:r>
            <a:r>
              <a:rPr lang="hu-HU" sz="3600" dirty="0">
                <a:latin typeface="Times New Roman" panose="02020603050405020304" pitchFamily="18" charset="0"/>
                <a:cs typeface="Times New Roman" panose="02020603050405020304" pitchFamily="18" charset="0"/>
              </a:rPr>
              <a:t>akkor </a:t>
            </a:r>
            <a:r>
              <a:rPr lang="hu-HU" sz="3600" dirty="0" smtClean="0">
                <a:latin typeface="Times New Roman" panose="02020603050405020304" pitchFamily="18" charset="0"/>
                <a:cs typeface="Times New Roman" panose="02020603050405020304" pitchFamily="18" charset="0"/>
              </a:rPr>
              <a:t>alakíthatunk </a:t>
            </a:r>
            <a:r>
              <a:rPr lang="hu-HU" sz="3600" dirty="0">
                <a:latin typeface="Times New Roman" panose="02020603050405020304" pitchFamily="18" charset="0"/>
                <a:cs typeface="Times New Roman" panose="02020603050405020304" pitchFamily="18" charset="0"/>
              </a:rPr>
              <a:t>ki helytálló elméleti megközelítéseket, ha a tényfeltárás eszközeivel igazolhatók. </a:t>
            </a:r>
            <a:endParaRPr lang="hu-HU" sz="36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hu-HU" sz="3600" dirty="0" smtClean="0">
              <a:latin typeface="Times New Roman" panose="02020603050405020304" pitchFamily="18" charset="0"/>
              <a:cs typeface="Times New Roman" panose="02020603050405020304" pitchFamily="18" charset="0"/>
            </a:endParaRPr>
          </a:p>
          <a:p>
            <a:pPr algn="just"/>
            <a:endParaRPr lang="hu-HU" sz="36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hu-HU" sz="36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hu-HU" sz="36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hu-HU" sz="3600" dirty="0">
              <a:latin typeface="Times New Roman" panose="02020603050405020304" pitchFamily="18" charset="0"/>
              <a:cs typeface="Times New Roman" panose="02020603050405020304" pitchFamily="18" charset="0"/>
            </a:endParaRPr>
          </a:p>
        </p:txBody>
      </p:sp>
      <p:sp>
        <p:nvSpPr>
          <p:cNvPr id="4" name="Téglalap 3"/>
          <p:cNvSpPr/>
          <p:nvPr/>
        </p:nvSpPr>
        <p:spPr>
          <a:xfrm>
            <a:off x="183227" y="262595"/>
            <a:ext cx="5607625" cy="369332"/>
          </a:xfrm>
          <a:prstGeom prst="rect">
            <a:avLst/>
          </a:prstGeom>
        </p:spPr>
        <p:txBody>
          <a:bodyPr wrap="none">
            <a:spAutoFit/>
          </a:bodyPr>
          <a:lstStyle/>
          <a:p>
            <a:r>
              <a:rPr lang="hu-HU" dirty="0"/>
              <a:t>A SZOCIOLÓGIAI GONDOLKODÁS KIALAKULÁSA </a:t>
            </a:r>
          </a:p>
        </p:txBody>
      </p:sp>
    </p:spTree>
    <p:extLst>
      <p:ext uri="{BB962C8B-B14F-4D97-AF65-F5344CB8AC3E}">
        <p14:creationId xmlns:p14="http://schemas.microsoft.com/office/powerpoint/2010/main" val="31659203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381586" y="645345"/>
            <a:ext cx="11022037" cy="5632311"/>
          </a:xfrm>
          <a:prstGeom prst="rect">
            <a:avLst/>
          </a:prstGeom>
        </p:spPr>
        <p:txBody>
          <a:bodyPr wrap="square">
            <a:spAutoFit/>
          </a:bodyPr>
          <a:lstStyle/>
          <a:p>
            <a:pPr algn="just"/>
            <a:endParaRPr lang="hu-HU" sz="3600" dirty="0" smtClean="0">
              <a:latin typeface="Times New Roman" panose="02020603050405020304" pitchFamily="18" charset="0"/>
              <a:cs typeface="Times New Roman" panose="02020603050405020304" pitchFamily="18" charset="0"/>
            </a:endParaRPr>
          </a:p>
          <a:p>
            <a:pPr algn="just"/>
            <a:r>
              <a:rPr lang="hu-HU" sz="3600" dirty="0" smtClean="0">
                <a:latin typeface="Times New Roman" panose="02020603050405020304" pitchFamily="18" charset="0"/>
                <a:cs typeface="Times New Roman" panose="02020603050405020304" pitchFamily="18" charset="0"/>
              </a:rPr>
              <a:t>A </a:t>
            </a:r>
            <a:r>
              <a:rPr lang="hu-HU" sz="3600" dirty="0">
                <a:latin typeface="Times New Roman" panose="02020603050405020304" pitchFamily="18" charset="0"/>
                <a:cs typeface="Times New Roman" panose="02020603050405020304" pitchFamily="18" charset="0"/>
              </a:rPr>
              <a:t>19. századi gondolkodók </a:t>
            </a:r>
            <a:r>
              <a:rPr lang="hu-HU" sz="3600" dirty="0" smtClean="0">
                <a:latin typeface="Times New Roman" panose="02020603050405020304" pitchFamily="18" charset="0"/>
                <a:cs typeface="Times New Roman" panose="02020603050405020304" pitchFamily="18" charset="0"/>
              </a:rPr>
              <a:t>ugyanolyan </a:t>
            </a:r>
            <a:r>
              <a:rPr lang="hu-HU" sz="3600" dirty="0">
                <a:latin typeface="Times New Roman" panose="02020603050405020304" pitchFamily="18" charset="0"/>
                <a:cs typeface="Times New Roman" panose="02020603050405020304" pitchFamily="18" charset="0"/>
              </a:rPr>
              <a:t>kérdéseket tettek fel, mint a mai </a:t>
            </a:r>
            <a:r>
              <a:rPr lang="hu-HU" sz="3600" dirty="0" smtClean="0">
                <a:latin typeface="Times New Roman" panose="02020603050405020304" pitchFamily="18" charset="0"/>
                <a:cs typeface="Times New Roman" panose="02020603050405020304" pitchFamily="18" charset="0"/>
              </a:rPr>
              <a:t>szociológusok</a:t>
            </a:r>
            <a:r>
              <a:rPr lang="hu-HU" sz="3600" dirty="0">
                <a:latin typeface="Times New Roman" panose="02020603050405020304" pitchFamily="18" charset="0"/>
                <a:cs typeface="Times New Roman" panose="02020603050405020304" pitchFamily="18" charset="0"/>
              </a:rPr>
              <a:t>: </a:t>
            </a:r>
            <a:endParaRPr lang="hu-HU" sz="3600" dirty="0" smtClean="0">
              <a:latin typeface="Times New Roman" panose="02020603050405020304" pitchFamily="18" charset="0"/>
              <a:cs typeface="Times New Roman" panose="02020603050405020304" pitchFamily="18" charset="0"/>
            </a:endParaRPr>
          </a:p>
          <a:p>
            <a:pPr algn="just"/>
            <a:endParaRPr lang="hu-HU" sz="3600" dirty="0" smtClean="0">
              <a:latin typeface="Times New Roman" panose="02020603050405020304" pitchFamily="18" charset="0"/>
              <a:cs typeface="Times New Roman" panose="02020603050405020304" pitchFamily="18" charset="0"/>
            </a:endParaRPr>
          </a:p>
          <a:p>
            <a:pPr algn="just"/>
            <a:endParaRPr lang="hu-HU" sz="36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hu-HU" sz="3600" dirty="0" smtClean="0">
                <a:latin typeface="Times New Roman" panose="02020603050405020304" pitchFamily="18" charset="0"/>
                <a:cs typeface="Times New Roman" panose="02020603050405020304" pitchFamily="18" charset="0"/>
              </a:rPr>
              <a:t>Milyen </a:t>
            </a:r>
            <a:r>
              <a:rPr lang="hu-HU" sz="3600" dirty="0">
                <a:latin typeface="Times New Roman" panose="02020603050405020304" pitchFamily="18" charset="0"/>
                <a:cs typeface="Times New Roman" panose="02020603050405020304" pitchFamily="18" charset="0"/>
              </a:rPr>
              <a:t>az emberi természet? </a:t>
            </a:r>
            <a:endParaRPr lang="hu-HU" sz="36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hu-HU" sz="3600" dirty="0" smtClean="0">
                <a:latin typeface="Times New Roman" panose="02020603050405020304" pitchFamily="18" charset="0"/>
                <a:cs typeface="Times New Roman" panose="02020603050405020304" pitchFamily="18" charset="0"/>
              </a:rPr>
              <a:t>Miért szerveződik </a:t>
            </a:r>
            <a:r>
              <a:rPr lang="hu-HU" sz="3600" dirty="0">
                <a:latin typeface="Times New Roman" panose="02020603050405020304" pitchFamily="18" charset="0"/>
                <a:cs typeface="Times New Roman" panose="02020603050405020304" pitchFamily="18" charset="0"/>
              </a:rPr>
              <a:t>így a társadalom</a:t>
            </a:r>
            <a:r>
              <a:rPr lang="hu-HU" sz="3600"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r>
              <a:rPr lang="hu-HU" sz="3600" dirty="0" smtClean="0">
                <a:latin typeface="Times New Roman" panose="02020603050405020304" pitchFamily="18" charset="0"/>
                <a:cs typeface="Times New Roman" panose="02020603050405020304" pitchFamily="18" charset="0"/>
              </a:rPr>
              <a:t>Hogyan </a:t>
            </a:r>
            <a:r>
              <a:rPr lang="hu-HU" sz="3600" dirty="0">
                <a:latin typeface="Times New Roman" panose="02020603050405020304" pitchFamily="18" charset="0"/>
                <a:cs typeface="Times New Roman" panose="02020603050405020304" pitchFamily="18" charset="0"/>
              </a:rPr>
              <a:t>és miért </a:t>
            </a:r>
            <a:r>
              <a:rPr lang="hu-HU" sz="3600" dirty="0" smtClean="0">
                <a:latin typeface="Times New Roman" panose="02020603050405020304" pitchFamily="18" charset="0"/>
                <a:cs typeface="Times New Roman" panose="02020603050405020304" pitchFamily="18" charset="0"/>
              </a:rPr>
              <a:t>változnak </a:t>
            </a:r>
            <a:r>
              <a:rPr lang="hu-HU" sz="3600" dirty="0">
                <a:latin typeface="Times New Roman" panose="02020603050405020304" pitchFamily="18" charset="0"/>
                <a:cs typeface="Times New Roman" panose="02020603050405020304" pitchFamily="18" charset="0"/>
              </a:rPr>
              <a:t>a társadalmak? </a:t>
            </a:r>
            <a:endParaRPr lang="hu-HU" sz="3600" dirty="0" smtClean="0">
              <a:latin typeface="Times New Roman" panose="02020603050405020304" pitchFamily="18" charset="0"/>
              <a:cs typeface="Times New Roman" panose="02020603050405020304" pitchFamily="18" charset="0"/>
            </a:endParaRPr>
          </a:p>
          <a:p>
            <a:pPr algn="just"/>
            <a:endParaRPr lang="hu-HU" sz="3600" dirty="0" smtClean="0">
              <a:latin typeface="Times New Roman" panose="02020603050405020304" pitchFamily="18" charset="0"/>
              <a:cs typeface="Times New Roman" panose="02020603050405020304" pitchFamily="18" charset="0"/>
            </a:endParaRPr>
          </a:p>
          <a:p>
            <a:pPr algn="just"/>
            <a:endParaRPr lang="hu-HU" sz="3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88909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ép 2"/>
          <p:cNvPicPr>
            <a:picLocks noChangeAspect="1"/>
          </p:cNvPicPr>
          <p:nvPr/>
        </p:nvPicPr>
        <p:blipFill>
          <a:blip r:embed="rId3"/>
          <a:stretch>
            <a:fillRect/>
          </a:stretch>
        </p:blipFill>
        <p:spPr>
          <a:xfrm>
            <a:off x="6902246" y="1317381"/>
            <a:ext cx="4359752" cy="3016597"/>
          </a:xfrm>
          <a:prstGeom prst="rect">
            <a:avLst/>
          </a:prstGeom>
        </p:spPr>
      </p:pic>
      <p:sp>
        <p:nvSpPr>
          <p:cNvPr id="4" name="Téglalap 3"/>
          <p:cNvSpPr/>
          <p:nvPr/>
        </p:nvSpPr>
        <p:spPr>
          <a:xfrm>
            <a:off x="825910" y="2306093"/>
            <a:ext cx="6474542" cy="646331"/>
          </a:xfrm>
          <a:prstGeom prst="rect">
            <a:avLst/>
          </a:prstGeom>
        </p:spPr>
        <p:txBody>
          <a:bodyPr wrap="square">
            <a:spAutoFit/>
          </a:bodyPr>
          <a:lstStyle/>
          <a:p>
            <a:pPr algn="just"/>
            <a:r>
              <a:rPr lang="hu-HU" sz="3600" dirty="0" err="1">
                <a:latin typeface="Times New Roman" panose="02020603050405020304" pitchFamily="18" charset="0"/>
                <a:cs typeface="Times New Roman" panose="02020603050405020304" pitchFamily="18" charset="0"/>
              </a:rPr>
              <a:t>Auguste</a:t>
            </a:r>
            <a:r>
              <a:rPr lang="hu-HU" sz="3600" dirty="0">
                <a:latin typeface="Times New Roman" panose="02020603050405020304" pitchFamily="18" charset="0"/>
                <a:cs typeface="Times New Roman" panose="02020603050405020304" pitchFamily="18" charset="0"/>
              </a:rPr>
              <a:t> Comte (1798-1857)</a:t>
            </a:r>
          </a:p>
        </p:txBody>
      </p:sp>
    </p:spTree>
    <p:extLst>
      <p:ext uri="{BB962C8B-B14F-4D97-AF65-F5344CB8AC3E}">
        <p14:creationId xmlns:p14="http://schemas.microsoft.com/office/powerpoint/2010/main" val="3822415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1430216" y="1150374"/>
            <a:ext cx="8864158" cy="3970318"/>
          </a:xfrm>
          <a:prstGeom prst="rect">
            <a:avLst/>
          </a:prstGeom>
        </p:spPr>
        <p:txBody>
          <a:bodyPr wrap="square">
            <a:spAutoFit/>
          </a:bodyPr>
          <a:lstStyle/>
          <a:p>
            <a:pPr algn="just"/>
            <a:r>
              <a:rPr lang="hu-HU" sz="3600" dirty="0">
                <a:latin typeface="Times New Roman" panose="02020603050405020304" pitchFamily="18" charset="0"/>
                <a:cs typeface="Times New Roman" panose="02020603050405020304" pitchFamily="18" charset="0"/>
              </a:rPr>
              <a:t>A szociológia </a:t>
            </a:r>
            <a:r>
              <a:rPr lang="hu-HU" sz="3600" b="1" dirty="0">
                <a:latin typeface="Times New Roman" panose="02020603050405020304" pitchFamily="18" charset="0"/>
                <a:cs typeface="Times New Roman" panose="02020603050405020304" pitchFamily="18" charset="0"/>
              </a:rPr>
              <a:t>pozitivista megközelítése </a:t>
            </a:r>
            <a:r>
              <a:rPr lang="hu-HU" sz="3600" dirty="0">
                <a:latin typeface="Times New Roman" panose="02020603050405020304" pitchFamily="18" charset="0"/>
                <a:cs typeface="Times New Roman" panose="02020603050405020304" pitchFamily="18" charset="0"/>
              </a:rPr>
              <a:t>arra a meggyőződésre épül, hogy a </a:t>
            </a:r>
            <a:r>
              <a:rPr lang="hu-HU" sz="3600" b="1" dirty="0" smtClean="0">
                <a:latin typeface="Times New Roman" panose="02020603050405020304" pitchFamily="18" charset="0"/>
                <a:cs typeface="Times New Roman" panose="02020603050405020304" pitchFamily="18" charset="0"/>
              </a:rPr>
              <a:t>megfigyelés</a:t>
            </a:r>
            <a:r>
              <a:rPr lang="hu-HU" sz="3600" dirty="0" smtClean="0">
                <a:latin typeface="Times New Roman" panose="02020603050405020304" pitchFamily="18" charset="0"/>
                <a:cs typeface="Times New Roman" panose="02020603050405020304" pitchFamily="18" charset="0"/>
              </a:rPr>
              <a:t>ből</a:t>
            </a:r>
            <a:r>
              <a:rPr lang="hu-HU" sz="3600" b="1" dirty="0" smtClean="0">
                <a:latin typeface="Times New Roman" panose="02020603050405020304" pitchFamily="18" charset="0"/>
                <a:cs typeface="Times New Roman" panose="02020603050405020304" pitchFamily="18" charset="0"/>
              </a:rPr>
              <a:t>,</a:t>
            </a:r>
            <a:r>
              <a:rPr lang="hu-HU" sz="3600" dirty="0" smtClean="0">
                <a:latin typeface="Times New Roman" panose="02020603050405020304" pitchFamily="18" charset="0"/>
                <a:cs typeface="Times New Roman" panose="02020603050405020304" pitchFamily="18" charset="0"/>
              </a:rPr>
              <a:t> </a:t>
            </a:r>
            <a:r>
              <a:rPr lang="hu-HU" sz="3600" b="1" dirty="0" smtClean="0">
                <a:latin typeface="Times New Roman" panose="02020603050405020304" pitchFamily="18" charset="0"/>
                <a:cs typeface="Times New Roman" panose="02020603050405020304" pitchFamily="18" charset="0"/>
              </a:rPr>
              <a:t>összehasonlítás</a:t>
            </a:r>
            <a:r>
              <a:rPr lang="hu-HU" sz="3600" dirty="0" smtClean="0">
                <a:latin typeface="Times New Roman" panose="02020603050405020304" pitchFamily="18" charset="0"/>
                <a:cs typeface="Times New Roman" panose="02020603050405020304" pitchFamily="18" charset="0"/>
              </a:rPr>
              <a:t>ból </a:t>
            </a:r>
            <a:r>
              <a:rPr lang="hu-HU" sz="3600" dirty="0">
                <a:latin typeface="Times New Roman" panose="02020603050405020304" pitchFamily="18" charset="0"/>
                <a:cs typeface="Times New Roman" panose="02020603050405020304" pitchFamily="18" charset="0"/>
              </a:rPr>
              <a:t>és </a:t>
            </a:r>
            <a:r>
              <a:rPr lang="hu-HU" sz="3600" b="1" dirty="0" smtClean="0">
                <a:latin typeface="Times New Roman" panose="02020603050405020304" pitchFamily="18" charset="0"/>
                <a:cs typeface="Times New Roman" panose="02020603050405020304" pitchFamily="18" charset="0"/>
              </a:rPr>
              <a:t>kísérletezés</a:t>
            </a:r>
            <a:r>
              <a:rPr lang="hu-HU" sz="3600" dirty="0" smtClean="0">
                <a:latin typeface="Times New Roman" panose="02020603050405020304" pitchFamily="18" charset="0"/>
                <a:cs typeface="Times New Roman" panose="02020603050405020304" pitchFamily="18" charset="0"/>
              </a:rPr>
              <a:t>ből </a:t>
            </a:r>
            <a:r>
              <a:rPr lang="hu-HU" sz="3600" dirty="0">
                <a:latin typeface="Times New Roman" panose="02020603050405020304" pitchFamily="18" charset="0"/>
                <a:cs typeface="Times New Roman" panose="02020603050405020304" pitchFamily="18" charset="0"/>
              </a:rPr>
              <a:t>származó empirikus eredmények alapján ismereteket szerezhetünk a társadalomról. </a:t>
            </a:r>
            <a:endParaRPr lang="hu-HU" sz="3600" dirty="0" smtClean="0">
              <a:latin typeface="Times New Roman" panose="02020603050405020304" pitchFamily="18" charset="0"/>
              <a:cs typeface="Times New Roman" panose="02020603050405020304" pitchFamily="18" charset="0"/>
            </a:endParaRPr>
          </a:p>
          <a:p>
            <a:pPr algn="just"/>
            <a:endParaRPr lang="hu-HU" sz="3600" dirty="0">
              <a:latin typeface="Times New Roman" panose="02020603050405020304" pitchFamily="18" charset="0"/>
              <a:cs typeface="Times New Roman" panose="02020603050405020304" pitchFamily="18" charset="0"/>
            </a:endParaRPr>
          </a:p>
          <a:p>
            <a:pPr algn="just"/>
            <a:r>
              <a:rPr lang="hu-HU" sz="3600" dirty="0" smtClean="0">
                <a:latin typeface="Times New Roman" panose="02020603050405020304" pitchFamily="18" charset="0"/>
                <a:cs typeface="Times New Roman" panose="02020603050405020304" pitchFamily="18" charset="0"/>
              </a:rPr>
              <a:t>. </a:t>
            </a:r>
            <a:endParaRPr lang="hu-H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23466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A Brief Overview of Émile Durkheim and His Historic Role in Sociolog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pic>
        <p:nvPicPr>
          <p:cNvPr id="3" name="Kép 2"/>
          <p:cNvPicPr>
            <a:picLocks noChangeAspect="1"/>
          </p:cNvPicPr>
          <p:nvPr/>
        </p:nvPicPr>
        <p:blipFill>
          <a:blip r:embed="rId3"/>
          <a:stretch>
            <a:fillRect/>
          </a:stretch>
        </p:blipFill>
        <p:spPr>
          <a:xfrm>
            <a:off x="1113477" y="837796"/>
            <a:ext cx="4446665" cy="4446665"/>
          </a:xfrm>
          <a:prstGeom prst="rect">
            <a:avLst/>
          </a:prstGeom>
        </p:spPr>
      </p:pic>
      <p:sp>
        <p:nvSpPr>
          <p:cNvPr id="5" name="Téglalap 4"/>
          <p:cNvSpPr/>
          <p:nvPr/>
        </p:nvSpPr>
        <p:spPr>
          <a:xfrm>
            <a:off x="6079953" y="2737962"/>
            <a:ext cx="5929828" cy="646331"/>
          </a:xfrm>
          <a:prstGeom prst="rect">
            <a:avLst/>
          </a:prstGeom>
        </p:spPr>
        <p:txBody>
          <a:bodyPr wrap="none">
            <a:spAutoFit/>
          </a:bodyPr>
          <a:lstStyle/>
          <a:p>
            <a:r>
              <a:rPr lang="hu-HU" sz="3600" dirty="0" err="1">
                <a:latin typeface="Times New Roman" panose="02020603050405020304" pitchFamily="18" charset="0"/>
                <a:cs typeface="Times New Roman" panose="02020603050405020304" pitchFamily="18" charset="0"/>
              </a:rPr>
              <a:t>Émile</a:t>
            </a:r>
            <a:r>
              <a:rPr lang="hu-HU" sz="3600" dirty="0">
                <a:latin typeface="Times New Roman" panose="02020603050405020304" pitchFamily="18" charset="0"/>
                <a:cs typeface="Times New Roman" panose="02020603050405020304" pitchFamily="18" charset="0"/>
              </a:rPr>
              <a:t> </a:t>
            </a:r>
            <a:r>
              <a:rPr lang="hu-HU" sz="3600" dirty="0" err="1">
                <a:latin typeface="Times New Roman" panose="02020603050405020304" pitchFamily="18" charset="0"/>
                <a:cs typeface="Times New Roman" panose="02020603050405020304" pitchFamily="18" charset="0"/>
              </a:rPr>
              <a:t>Durkheim</a:t>
            </a:r>
            <a:r>
              <a:rPr lang="hu-HU" sz="3600" dirty="0">
                <a:latin typeface="Times New Roman" panose="02020603050405020304" pitchFamily="18" charset="0"/>
                <a:cs typeface="Times New Roman" panose="02020603050405020304" pitchFamily="18" charset="0"/>
              </a:rPr>
              <a:t> (1858- 1917) </a:t>
            </a:r>
          </a:p>
        </p:txBody>
      </p:sp>
    </p:spTree>
    <p:extLst>
      <p:ext uri="{BB962C8B-B14F-4D97-AF65-F5344CB8AC3E}">
        <p14:creationId xmlns:p14="http://schemas.microsoft.com/office/powerpoint/2010/main" val="15530608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1019908" y="1151792"/>
            <a:ext cx="8915400" cy="3970318"/>
          </a:xfrm>
          <a:prstGeom prst="rect">
            <a:avLst/>
          </a:prstGeom>
        </p:spPr>
        <p:txBody>
          <a:bodyPr wrap="square">
            <a:spAutoFit/>
          </a:bodyPr>
          <a:lstStyle/>
          <a:p>
            <a:pPr algn="just"/>
            <a:r>
              <a:rPr lang="hu-HU" sz="3600" dirty="0" err="1">
                <a:latin typeface="Times New Roman" panose="02020603050405020304" pitchFamily="18" charset="0"/>
                <a:cs typeface="Times New Roman" panose="02020603050405020304" pitchFamily="18" charset="0"/>
              </a:rPr>
              <a:t>Durkheim</a:t>
            </a:r>
            <a:r>
              <a:rPr lang="hu-HU" sz="3600" dirty="0">
                <a:latin typeface="Times New Roman" panose="02020603050405020304" pitchFamily="18" charset="0"/>
                <a:cs typeface="Times New Roman" panose="02020603050405020304" pitchFamily="18" charset="0"/>
              </a:rPr>
              <a:t> a szociológiát új tudománynak </a:t>
            </a:r>
            <a:r>
              <a:rPr lang="hu-HU" sz="3600" dirty="0" smtClean="0">
                <a:latin typeface="Times New Roman" panose="02020603050405020304" pitchFamily="18" charset="0"/>
                <a:cs typeface="Times New Roman" panose="02020603050405020304" pitchFamily="18" charset="0"/>
              </a:rPr>
              <a:t>tekintette.</a:t>
            </a:r>
          </a:p>
          <a:p>
            <a:pPr algn="just"/>
            <a:endParaRPr lang="hu-HU" sz="3600" dirty="0">
              <a:latin typeface="Times New Roman" panose="02020603050405020304" pitchFamily="18" charset="0"/>
              <a:cs typeface="Times New Roman" panose="02020603050405020304" pitchFamily="18" charset="0"/>
            </a:endParaRPr>
          </a:p>
          <a:p>
            <a:pPr algn="just"/>
            <a:r>
              <a:rPr lang="hu-HU" sz="3600" dirty="0" smtClean="0">
                <a:latin typeface="Times New Roman" panose="02020603050405020304" pitchFamily="18" charset="0"/>
                <a:cs typeface="Times New Roman" panose="02020603050405020304" pitchFamily="18" charset="0"/>
              </a:rPr>
              <a:t>Híres </a:t>
            </a:r>
            <a:r>
              <a:rPr lang="hu-HU" sz="3600" dirty="0">
                <a:latin typeface="Times New Roman" panose="02020603050405020304" pitchFamily="18" charset="0"/>
                <a:cs typeface="Times New Roman" panose="02020603050405020304" pitchFamily="18" charset="0"/>
              </a:rPr>
              <a:t>első alaptétele</a:t>
            </a:r>
            <a:r>
              <a:rPr lang="hu-HU" sz="3600" b="1" dirty="0">
                <a:latin typeface="Times New Roman" panose="02020603050405020304" pitchFamily="18" charset="0"/>
                <a:cs typeface="Times New Roman" panose="02020603050405020304" pitchFamily="18" charset="0"/>
              </a:rPr>
              <a:t>: </a:t>
            </a:r>
            <a:endParaRPr lang="hu-HU" sz="3600" b="1" dirty="0" smtClean="0">
              <a:latin typeface="Times New Roman" panose="02020603050405020304" pitchFamily="18" charset="0"/>
              <a:cs typeface="Times New Roman" panose="02020603050405020304" pitchFamily="18" charset="0"/>
            </a:endParaRPr>
          </a:p>
          <a:p>
            <a:pPr algn="just"/>
            <a:endParaRPr lang="hu-HU" sz="3600" b="1" dirty="0">
              <a:latin typeface="Times New Roman" panose="02020603050405020304" pitchFamily="18" charset="0"/>
              <a:cs typeface="Times New Roman" panose="02020603050405020304" pitchFamily="18" charset="0"/>
            </a:endParaRPr>
          </a:p>
          <a:p>
            <a:pPr algn="just"/>
            <a:r>
              <a:rPr lang="hu-HU" sz="3600" b="1" dirty="0" smtClean="0">
                <a:latin typeface="Times New Roman" panose="02020603050405020304" pitchFamily="18" charset="0"/>
                <a:cs typeface="Times New Roman" panose="02020603050405020304" pitchFamily="18" charset="0"/>
              </a:rPr>
              <a:t>„</a:t>
            </a:r>
            <a:r>
              <a:rPr lang="hu-HU" sz="3600" b="1" dirty="0">
                <a:latin typeface="Times New Roman" panose="02020603050405020304" pitchFamily="18" charset="0"/>
                <a:cs typeface="Times New Roman" panose="02020603050405020304" pitchFamily="18" charset="0"/>
              </a:rPr>
              <a:t>A társadalmi tényeket dolgoknak kell tekintenünk</a:t>
            </a:r>
            <a:r>
              <a:rPr lang="hu-HU" sz="3600" b="1" dirty="0" smtClean="0">
                <a:latin typeface="Times New Roman" panose="02020603050405020304" pitchFamily="18" charset="0"/>
                <a:cs typeface="Times New Roman" panose="02020603050405020304" pitchFamily="18" charset="0"/>
              </a:rPr>
              <a:t>!"</a:t>
            </a:r>
            <a:endParaRPr lang="hu-HU" sz="3600" dirty="0"/>
          </a:p>
        </p:txBody>
      </p:sp>
    </p:spTree>
    <p:extLst>
      <p:ext uri="{BB962C8B-B14F-4D97-AF65-F5344CB8AC3E}">
        <p14:creationId xmlns:p14="http://schemas.microsoft.com/office/powerpoint/2010/main" val="7120601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ép 2"/>
          <p:cNvPicPr>
            <a:picLocks noChangeAspect="1"/>
          </p:cNvPicPr>
          <p:nvPr/>
        </p:nvPicPr>
        <p:blipFill>
          <a:blip r:embed="rId3"/>
          <a:stretch>
            <a:fillRect/>
          </a:stretch>
        </p:blipFill>
        <p:spPr>
          <a:xfrm>
            <a:off x="7592765" y="926493"/>
            <a:ext cx="3616010" cy="3616010"/>
          </a:xfrm>
          <a:prstGeom prst="rect">
            <a:avLst/>
          </a:prstGeom>
        </p:spPr>
      </p:pic>
      <p:sp>
        <p:nvSpPr>
          <p:cNvPr id="4" name="Téglalap 3"/>
          <p:cNvSpPr/>
          <p:nvPr/>
        </p:nvSpPr>
        <p:spPr>
          <a:xfrm>
            <a:off x="353962" y="117693"/>
            <a:ext cx="11371006" cy="6740307"/>
          </a:xfrm>
          <a:prstGeom prst="rect">
            <a:avLst/>
          </a:prstGeom>
        </p:spPr>
        <p:txBody>
          <a:bodyPr wrap="square">
            <a:spAutoFit/>
          </a:bodyPr>
          <a:lstStyle/>
          <a:p>
            <a:pPr algn="just"/>
            <a:endParaRPr lang="hu-HU" sz="3600" dirty="0">
              <a:latin typeface="Times New Roman" panose="02020603050405020304" pitchFamily="18" charset="0"/>
              <a:cs typeface="Times New Roman" panose="02020603050405020304" pitchFamily="18" charset="0"/>
            </a:endParaRPr>
          </a:p>
          <a:p>
            <a:pPr algn="just"/>
            <a:r>
              <a:rPr lang="hu-HU" sz="3600" dirty="0">
                <a:latin typeface="Times New Roman" panose="02020603050405020304" pitchFamily="18" charset="0"/>
                <a:cs typeface="Times New Roman" panose="02020603050405020304" pitchFamily="18" charset="0"/>
              </a:rPr>
              <a:t>Kari Marx (1818-1883</a:t>
            </a:r>
            <a:r>
              <a:rPr lang="hu-HU" sz="3600" dirty="0" smtClean="0">
                <a:latin typeface="Times New Roman" panose="02020603050405020304" pitchFamily="18" charset="0"/>
                <a:cs typeface="Times New Roman" panose="02020603050405020304" pitchFamily="18" charset="0"/>
              </a:rPr>
              <a:t>)</a:t>
            </a:r>
          </a:p>
          <a:p>
            <a:pPr algn="just"/>
            <a:endParaRPr lang="hu-HU" sz="3600" dirty="0" smtClean="0">
              <a:latin typeface="Times New Roman" panose="02020603050405020304" pitchFamily="18" charset="0"/>
              <a:cs typeface="Times New Roman" panose="02020603050405020304" pitchFamily="18" charset="0"/>
            </a:endParaRPr>
          </a:p>
          <a:p>
            <a:pPr algn="just"/>
            <a:endParaRPr lang="hu-HU" sz="3600" dirty="0">
              <a:latin typeface="Times New Roman" panose="02020603050405020304" pitchFamily="18" charset="0"/>
              <a:cs typeface="Times New Roman" panose="02020603050405020304" pitchFamily="18" charset="0"/>
            </a:endParaRPr>
          </a:p>
          <a:p>
            <a:pPr algn="just"/>
            <a:endParaRPr lang="hu-HU" sz="3600" dirty="0">
              <a:latin typeface="Times New Roman" panose="02020603050405020304" pitchFamily="18" charset="0"/>
              <a:cs typeface="Times New Roman" panose="02020603050405020304" pitchFamily="18" charset="0"/>
            </a:endParaRPr>
          </a:p>
          <a:p>
            <a:pPr algn="just"/>
            <a:endParaRPr lang="hu-HU" sz="3600" dirty="0" smtClean="0">
              <a:latin typeface="Times New Roman" panose="02020603050405020304" pitchFamily="18" charset="0"/>
              <a:cs typeface="Times New Roman" panose="02020603050405020304" pitchFamily="18" charset="0"/>
            </a:endParaRPr>
          </a:p>
          <a:p>
            <a:pPr algn="just"/>
            <a:endParaRPr lang="hu-HU" sz="3600" dirty="0">
              <a:latin typeface="Times New Roman" panose="02020603050405020304" pitchFamily="18" charset="0"/>
              <a:cs typeface="Times New Roman" panose="02020603050405020304" pitchFamily="18" charset="0"/>
            </a:endParaRPr>
          </a:p>
          <a:p>
            <a:pPr algn="just"/>
            <a:endParaRPr lang="hu-HU" sz="3600" dirty="0" smtClean="0">
              <a:latin typeface="Times New Roman" panose="02020603050405020304" pitchFamily="18" charset="0"/>
              <a:cs typeface="Times New Roman" panose="02020603050405020304" pitchFamily="18" charset="0"/>
            </a:endParaRPr>
          </a:p>
          <a:p>
            <a:pPr algn="just"/>
            <a:endParaRPr lang="hu-HU" sz="3600" dirty="0">
              <a:latin typeface="Times New Roman" panose="02020603050405020304" pitchFamily="18" charset="0"/>
              <a:cs typeface="Times New Roman" panose="02020603050405020304" pitchFamily="18" charset="0"/>
            </a:endParaRPr>
          </a:p>
          <a:p>
            <a:pPr algn="just"/>
            <a:r>
              <a:rPr lang="hu-HU" sz="3600" dirty="0" smtClean="0">
                <a:latin typeface="Times New Roman" panose="02020603050405020304" pitchFamily="18" charset="0"/>
                <a:cs typeface="Times New Roman" panose="02020603050405020304" pitchFamily="18" charset="0"/>
              </a:rPr>
              <a:t>„megszűnnek </a:t>
            </a:r>
            <a:r>
              <a:rPr lang="hu-HU" sz="3600" dirty="0">
                <a:latin typeface="Times New Roman" panose="02020603050405020304" pitchFamily="18" charset="0"/>
                <a:cs typeface="Times New Roman" panose="02020603050405020304" pitchFamily="18" charset="0"/>
              </a:rPr>
              <a:t>a gazdagokat és szegényeket elválasztó </a:t>
            </a:r>
            <a:r>
              <a:rPr lang="hu-HU" sz="3600" dirty="0" smtClean="0">
                <a:latin typeface="Times New Roman" panose="02020603050405020304" pitchFamily="18" charset="0"/>
                <a:cs typeface="Times New Roman" panose="02020603050405020304" pitchFamily="18" charset="0"/>
              </a:rPr>
              <a:t>szakadékok”</a:t>
            </a:r>
            <a:endParaRPr lang="hu-HU" sz="3600" dirty="0">
              <a:latin typeface="Times New Roman" panose="02020603050405020304" pitchFamily="18" charset="0"/>
              <a:cs typeface="Times New Roman" panose="02020603050405020304" pitchFamily="18" charset="0"/>
            </a:endParaRPr>
          </a:p>
          <a:p>
            <a:pPr algn="just"/>
            <a:r>
              <a:rPr lang="hu-HU" sz="3600" dirty="0" smtClean="0">
                <a:latin typeface="Times New Roman" panose="02020603050405020304" pitchFamily="18" charset="0"/>
                <a:cs typeface="Times New Roman" panose="02020603050405020304" pitchFamily="18" charset="0"/>
              </a:rPr>
              <a:t> </a:t>
            </a:r>
            <a:endParaRPr lang="hu-H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68723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ép 1"/>
          <p:cNvPicPr>
            <a:picLocks noChangeAspect="1"/>
          </p:cNvPicPr>
          <p:nvPr/>
        </p:nvPicPr>
        <p:blipFill>
          <a:blip r:embed="rId3"/>
          <a:stretch>
            <a:fillRect/>
          </a:stretch>
        </p:blipFill>
        <p:spPr>
          <a:xfrm>
            <a:off x="1253613" y="1165543"/>
            <a:ext cx="3952567" cy="3952567"/>
          </a:xfrm>
          <a:prstGeom prst="rect">
            <a:avLst/>
          </a:prstGeom>
        </p:spPr>
      </p:pic>
      <p:sp>
        <p:nvSpPr>
          <p:cNvPr id="3" name="Szövegdoboz 2"/>
          <p:cNvSpPr txBox="1"/>
          <p:nvPr/>
        </p:nvSpPr>
        <p:spPr>
          <a:xfrm>
            <a:off x="6262968" y="2495496"/>
            <a:ext cx="4602094" cy="646331"/>
          </a:xfrm>
          <a:prstGeom prst="rect">
            <a:avLst/>
          </a:prstGeom>
          <a:noFill/>
        </p:spPr>
        <p:txBody>
          <a:bodyPr wrap="none" rtlCol="0">
            <a:spAutoFit/>
          </a:bodyPr>
          <a:lstStyle/>
          <a:p>
            <a:r>
              <a:rPr lang="hu-HU" sz="3600" dirty="0">
                <a:latin typeface="Times New Roman" panose="02020603050405020304" pitchFamily="18" charset="0"/>
                <a:cs typeface="Times New Roman" panose="02020603050405020304" pitchFamily="18" charset="0"/>
              </a:rPr>
              <a:t>Max </a:t>
            </a:r>
            <a:r>
              <a:rPr lang="hu-HU" sz="3600" dirty="0" err="1">
                <a:latin typeface="Times New Roman" panose="02020603050405020304" pitchFamily="18" charset="0"/>
                <a:cs typeface="Times New Roman" panose="02020603050405020304" pitchFamily="18" charset="0"/>
              </a:rPr>
              <a:t>Weber</a:t>
            </a:r>
            <a:r>
              <a:rPr lang="hu-HU" sz="3600" dirty="0">
                <a:latin typeface="Times New Roman" panose="02020603050405020304" pitchFamily="18" charset="0"/>
                <a:cs typeface="Times New Roman" panose="02020603050405020304" pitchFamily="18" charset="0"/>
              </a:rPr>
              <a:t> (1864-1920</a:t>
            </a:r>
          </a:p>
        </p:txBody>
      </p:sp>
      <p:sp>
        <p:nvSpPr>
          <p:cNvPr id="4" name="Téglalap 3"/>
          <p:cNvSpPr/>
          <p:nvPr/>
        </p:nvSpPr>
        <p:spPr>
          <a:xfrm>
            <a:off x="1253612" y="5427005"/>
            <a:ext cx="10176387" cy="523220"/>
          </a:xfrm>
          <a:prstGeom prst="rect">
            <a:avLst/>
          </a:prstGeom>
        </p:spPr>
        <p:txBody>
          <a:bodyPr wrap="square">
            <a:spAutoFit/>
          </a:bodyPr>
          <a:lstStyle/>
          <a:p>
            <a:r>
              <a:rPr lang="hu-HU" sz="2800" dirty="0">
                <a:latin typeface="Times New Roman" panose="02020603050405020304" pitchFamily="18" charset="0"/>
                <a:cs typeface="Times New Roman" panose="02020603050405020304" pitchFamily="18" charset="0"/>
              </a:rPr>
              <a:t>Műveinek többsége a modern kapitalizmus fejlődésével </a:t>
            </a:r>
            <a:r>
              <a:rPr lang="hu-HU" sz="2800" dirty="0" smtClean="0">
                <a:latin typeface="Times New Roman" panose="02020603050405020304" pitchFamily="18" charset="0"/>
                <a:cs typeface="Times New Roman" panose="02020603050405020304" pitchFamily="18" charset="0"/>
              </a:rPr>
              <a:t>foglalkozik.</a:t>
            </a:r>
            <a:endParaRPr lang="hu-HU" sz="2800" dirty="0"/>
          </a:p>
        </p:txBody>
      </p:sp>
    </p:spTree>
    <p:extLst>
      <p:ext uri="{BB962C8B-B14F-4D97-AF65-F5344CB8AC3E}">
        <p14:creationId xmlns:p14="http://schemas.microsoft.com/office/powerpoint/2010/main" val="1466909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2340333" y="763929"/>
            <a:ext cx="9593166" cy="4570482"/>
          </a:xfrm>
          <a:prstGeom prst="rect">
            <a:avLst/>
          </a:prstGeom>
        </p:spPr>
        <p:txBody>
          <a:bodyPr wrap="square">
            <a:spAutoFit/>
          </a:bodyPr>
          <a:lstStyle/>
          <a:p>
            <a:pPr marL="342900" lvl="0" indent="-342900">
              <a:lnSpc>
                <a:spcPct val="150000"/>
              </a:lnSpc>
              <a:spcAft>
                <a:spcPts val="0"/>
              </a:spcAft>
              <a:buFont typeface="+mj-lt"/>
              <a:buAutoNum type="arabicPeriod"/>
              <a:tabLst>
                <a:tab pos="457200" algn="l"/>
              </a:tabLst>
            </a:pPr>
            <a:r>
              <a:rPr lang="hu-HU" sz="3200" b="1" u="sng" dirty="0">
                <a:latin typeface="Times New Roman" panose="02020603050405020304" pitchFamily="18" charset="0"/>
                <a:ea typeface="Times New Roman" panose="02020603050405020304" pitchFamily="18" charset="0"/>
                <a:cs typeface="Times New Roman" panose="02020603050405020304" pitchFamily="18" charset="0"/>
              </a:rPr>
              <a:t>A szociológia, mint tudomány, története, tárgya</a:t>
            </a:r>
            <a:endParaRPr lang="hu-HU" sz="3200" b="1" u="sng" dirty="0">
              <a:latin typeface="Times New Roman" panose="02020603050405020304" pitchFamily="18" charset="0"/>
              <a:cs typeface="Times New Roman" panose="02020603050405020304" pitchFamily="18" charset="0"/>
            </a:endParaRPr>
          </a:p>
          <a:p>
            <a:pPr marL="342900" lvl="0" indent="-342900">
              <a:lnSpc>
                <a:spcPct val="150000"/>
              </a:lnSpc>
              <a:spcAft>
                <a:spcPts val="0"/>
              </a:spcAft>
              <a:buFont typeface="+mj-lt"/>
              <a:buAutoNum type="arabicPeriod"/>
              <a:tabLst>
                <a:tab pos="457200" algn="l"/>
              </a:tabLst>
            </a:pPr>
            <a:r>
              <a:rPr lang="hu-HU" dirty="0">
                <a:latin typeface="Times New Roman" panose="02020603050405020304" pitchFamily="18" charset="0"/>
                <a:ea typeface="Times New Roman" panose="02020603050405020304" pitchFamily="18" charset="0"/>
                <a:cs typeface="Times New Roman" panose="02020603050405020304" pitchFamily="18" charset="0"/>
              </a:rPr>
              <a:t>Szociológiai elméletek </a:t>
            </a:r>
            <a:endParaRPr lang="hu-HU" dirty="0">
              <a:latin typeface="Times New Roman" panose="02020603050405020304" pitchFamily="18" charset="0"/>
              <a:cs typeface="Times New Roman" panose="02020603050405020304" pitchFamily="18" charset="0"/>
            </a:endParaRPr>
          </a:p>
          <a:p>
            <a:pPr marL="342900" lvl="0" indent="-342900">
              <a:lnSpc>
                <a:spcPct val="150000"/>
              </a:lnSpc>
              <a:spcAft>
                <a:spcPts val="0"/>
              </a:spcAft>
              <a:buFont typeface="+mj-lt"/>
              <a:buAutoNum type="arabicPeriod"/>
              <a:tabLst>
                <a:tab pos="457200" algn="l"/>
              </a:tabLst>
            </a:pPr>
            <a:r>
              <a:rPr lang="hu-HU" dirty="0">
                <a:latin typeface="Times New Roman" panose="02020603050405020304" pitchFamily="18" charset="0"/>
                <a:ea typeface="Times New Roman" panose="02020603050405020304" pitchFamily="18" charset="0"/>
                <a:cs typeface="Times New Roman" panose="02020603050405020304" pitchFamily="18" charset="0"/>
              </a:rPr>
              <a:t>Társadalmi struktúra és rétegződés </a:t>
            </a:r>
            <a:endParaRPr lang="hu-HU" dirty="0">
              <a:latin typeface="Times New Roman" panose="02020603050405020304" pitchFamily="18" charset="0"/>
              <a:cs typeface="Times New Roman" panose="02020603050405020304" pitchFamily="18" charset="0"/>
            </a:endParaRPr>
          </a:p>
          <a:p>
            <a:pPr marL="342900" lvl="0" indent="-342900">
              <a:lnSpc>
                <a:spcPct val="150000"/>
              </a:lnSpc>
              <a:spcAft>
                <a:spcPts val="0"/>
              </a:spcAft>
              <a:buFont typeface="+mj-lt"/>
              <a:buAutoNum type="arabicPeriod"/>
              <a:tabLst>
                <a:tab pos="457200" algn="l"/>
              </a:tabLst>
            </a:pPr>
            <a:r>
              <a:rPr lang="hu-HU" dirty="0">
                <a:latin typeface="Times New Roman" panose="02020603050405020304" pitchFamily="18" charset="0"/>
                <a:ea typeface="Times New Roman" panose="02020603050405020304" pitchFamily="18" charset="0"/>
                <a:cs typeface="Times New Roman" panose="02020603050405020304" pitchFamily="18" charset="0"/>
              </a:rPr>
              <a:t>A szegénység elméleti megközelítései – munkanélküliség</a:t>
            </a:r>
            <a:endParaRPr lang="hu-HU" dirty="0">
              <a:latin typeface="Times New Roman" panose="02020603050405020304" pitchFamily="18" charset="0"/>
              <a:cs typeface="Times New Roman" panose="02020603050405020304" pitchFamily="18" charset="0"/>
            </a:endParaRPr>
          </a:p>
          <a:p>
            <a:pPr marL="342900" lvl="0" indent="-342900">
              <a:lnSpc>
                <a:spcPct val="150000"/>
              </a:lnSpc>
              <a:spcAft>
                <a:spcPts val="0"/>
              </a:spcAft>
              <a:buFont typeface="+mj-lt"/>
              <a:buAutoNum type="arabicPeriod"/>
              <a:tabLst>
                <a:tab pos="457200" algn="l"/>
              </a:tabLst>
            </a:pPr>
            <a:r>
              <a:rPr lang="hu-HU" dirty="0">
                <a:latin typeface="Times New Roman" panose="02020603050405020304" pitchFamily="18" charset="0"/>
                <a:ea typeface="Times New Roman" panose="02020603050405020304" pitchFamily="18" charset="0"/>
                <a:cs typeface="Times New Roman" panose="02020603050405020304" pitchFamily="18" charset="0"/>
              </a:rPr>
              <a:t>Népesedés, demográfiai helyzet és környezeti hatásai</a:t>
            </a:r>
            <a:endParaRPr lang="hu-HU" dirty="0">
              <a:latin typeface="Times New Roman" panose="02020603050405020304" pitchFamily="18" charset="0"/>
              <a:cs typeface="Times New Roman" panose="02020603050405020304" pitchFamily="18" charset="0"/>
            </a:endParaRPr>
          </a:p>
          <a:p>
            <a:pPr marL="342900" lvl="0" indent="-342900">
              <a:lnSpc>
                <a:spcPct val="150000"/>
              </a:lnSpc>
              <a:spcAft>
                <a:spcPts val="0"/>
              </a:spcAft>
              <a:buFont typeface="+mj-lt"/>
              <a:buAutoNum type="arabicPeriod"/>
              <a:tabLst>
                <a:tab pos="457200" algn="l"/>
              </a:tabLst>
            </a:pPr>
            <a:r>
              <a:rPr lang="hu-HU" dirty="0">
                <a:latin typeface="Times New Roman" panose="02020603050405020304" pitchFamily="18" charset="0"/>
                <a:ea typeface="Times New Roman" panose="02020603050405020304" pitchFamily="18" charset="0"/>
                <a:cs typeface="Times New Roman" panose="02020603050405020304" pitchFamily="18" charset="0"/>
              </a:rPr>
              <a:t>Társadalmi mobilitás és a modernizáció hatása a társadalomra</a:t>
            </a:r>
            <a:endParaRPr lang="hu-HU" dirty="0">
              <a:latin typeface="Times New Roman" panose="02020603050405020304" pitchFamily="18" charset="0"/>
              <a:cs typeface="Times New Roman" panose="02020603050405020304" pitchFamily="18" charset="0"/>
            </a:endParaRPr>
          </a:p>
          <a:p>
            <a:pPr marL="342900" lvl="0" indent="-342900">
              <a:lnSpc>
                <a:spcPct val="150000"/>
              </a:lnSpc>
              <a:spcAft>
                <a:spcPts val="0"/>
              </a:spcAft>
              <a:buFont typeface="+mj-lt"/>
              <a:buAutoNum type="arabicPeriod"/>
              <a:tabLst>
                <a:tab pos="457200" algn="l"/>
              </a:tabLst>
            </a:pPr>
            <a:r>
              <a:rPr lang="hu-HU" dirty="0">
                <a:latin typeface="Times New Roman" panose="02020603050405020304" pitchFamily="18" charset="0"/>
                <a:ea typeface="Times New Roman" panose="02020603050405020304" pitchFamily="18" charset="0"/>
                <a:cs typeface="Times New Roman" panose="02020603050405020304" pitchFamily="18" charset="0"/>
              </a:rPr>
              <a:t>A társadalom egészségi állapota, szociális </a:t>
            </a:r>
            <a:r>
              <a:rPr lang="hu-HU" dirty="0" smtClean="0">
                <a:latin typeface="Times New Roman" panose="02020603050405020304" pitchFamily="18" charset="0"/>
                <a:ea typeface="Times New Roman" panose="02020603050405020304" pitchFamily="18" charset="0"/>
                <a:cs typeface="Times New Roman" panose="02020603050405020304" pitchFamily="18" charset="0"/>
              </a:rPr>
              <a:t>helyzete</a:t>
            </a:r>
          </a:p>
          <a:p>
            <a:pPr marL="342900" lvl="0" indent="-342900">
              <a:lnSpc>
                <a:spcPct val="150000"/>
              </a:lnSpc>
              <a:spcAft>
                <a:spcPts val="0"/>
              </a:spcAft>
              <a:buFont typeface="+mj-lt"/>
              <a:buAutoNum type="arabicPeriod"/>
              <a:tabLst>
                <a:tab pos="457200" algn="l"/>
              </a:tabLst>
            </a:pPr>
            <a:r>
              <a:rPr lang="hu-HU" dirty="0" smtClean="0">
                <a:effectLst/>
                <a:latin typeface="Times New Roman" panose="02020603050405020304" pitchFamily="18" charset="0"/>
                <a:cs typeface="Times New Roman" panose="02020603050405020304" pitchFamily="18" charset="0"/>
              </a:rPr>
              <a:t>A társadalomi egyenlőtlenségek, diszkrimináció</a:t>
            </a:r>
          </a:p>
          <a:p>
            <a:pPr marL="342900" lvl="0" indent="-342900">
              <a:lnSpc>
                <a:spcPct val="150000"/>
              </a:lnSpc>
              <a:spcAft>
                <a:spcPts val="0"/>
              </a:spcAft>
              <a:buFont typeface="+mj-lt"/>
              <a:buAutoNum type="arabicPeriod"/>
              <a:tabLst>
                <a:tab pos="457200" algn="l"/>
              </a:tabLst>
            </a:pPr>
            <a:r>
              <a:rPr lang="hu-HU" dirty="0" smtClean="0">
                <a:latin typeface="Times New Roman" panose="02020603050405020304" pitchFamily="18" charset="0"/>
                <a:cs typeface="Times New Roman" panose="02020603050405020304" pitchFamily="18" charset="0"/>
              </a:rPr>
              <a:t>A  szocializáció színterei</a:t>
            </a:r>
          </a:p>
          <a:p>
            <a:pPr marL="342900" lvl="0" indent="-342900">
              <a:lnSpc>
                <a:spcPct val="150000"/>
              </a:lnSpc>
              <a:spcAft>
                <a:spcPts val="0"/>
              </a:spcAft>
              <a:buFont typeface="+mj-lt"/>
              <a:buAutoNum type="arabicPeriod"/>
              <a:tabLst>
                <a:tab pos="457200" algn="l"/>
              </a:tabLst>
            </a:pPr>
            <a:r>
              <a:rPr lang="hu-HU" dirty="0" smtClean="0">
                <a:effectLst/>
                <a:latin typeface="Times New Roman" panose="02020603050405020304" pitchFamily="18" charset="0"/>
                <a:cs typeface="Times New Roman" panose="02020603050405020304" pitchFamily="18" charset="0"/>
              </a:rPr>
              <a:t> A társadalmi élet globalizálódása</a:t>
            </a:r>
            <a:endParaRPr lang="hu-HU" dirty="0">
              <a:effectLst/>
              <a:latin typeface="Times New Roman" panose="02020603050405020304" pitchFamily="18" charset="0"/>
              <a:cs typeface="Times New Roman" panose="02020603050405020304" pitchFamily="18" charset="0"/>
            </a:endParaRPr>
          </a:p>
        </p:txBody>
      </p:sp>
      <p:sp>
        <p:nvSpPr>
          <p:cNvPr id="3" name="Szövegdoboz 2"/>
          <p:cNvSpPr txBox="1"/>
          <p:nvPr/>
        </p:nvSpPr>
        <p:spPr>
          <a:xfrm>
            <a:off x="286247" y="310101"/>
            <a:ext cx="1624163" cy="369332"/>
          </a:xfrm>
          <a:prstGeom prst="rect">
            <a:avLst/>
          </a:prstGeom>
          <a:noFill/>
        </p:spPr>
        <p:txBody>
          <a:bodyPr wrap="none" rtlCol="0">
            <a:spAutoFit/>
          </a:bodyPr>
          <a:lstStyle/>
          <a:p>
            <a:r>
              <a:rPr lang="hu-HU" dirty="0" smtClean="0"/>
              <a:t>A témakörök</a:t>
            </a:r>
            <a:endParaRPr lang="hu-HU" dirty="0"/>
          </a:p>
        </p:txBody>
      </p:sp>
    </p:spTree>
    <p:extLst>
      <p:ext uri="{BB962C8B-B14F-4D97-AF65-F5344CB8AC3E}">
        <p14:creationId xmlns:p14="http://schemas.microsoft.com/office/powerpoint/2010/main" val="27481302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Harriet Martineau—Biography and Work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pic>
        <p:nvPicPr>
          <p:cNvPr id="5" name="Kép 4"/>
          <p:cNvPicPr>
            <a:picLocks noChangeAspect="1"/>
          </p:cNvPicPr>
          <p:nvPr/>
        </p:nvPicPr>
        <p:blipFill>
          <a:blip r:embed="rId3"/>
          <a:stretch>
            <a:fillRect/>
          </a:stretch>
        </p:blipFill>
        <p:spPr>
          <a:xfrm>
            <a:off x="1402232" y="1142362"/>
            <a:ext cx="3391562" cy="3391562"/>
          </a:xfrm>
          <a:prstGeom prst="rect">
            <a:avLst/>
          </a:prstGeom>
        </p:spPr>
      </p:pic>
      <p:sp>
        <p:nvSpPr>
          <p:cNvPr id="6" name="Téglalap 5"/>
          <p:cNvSpPr/>
          <p:nvPr/>
        </p:nvSpPr>
        <p:spPr>
          <a:xfrm>
            <a:off x="5530627" y="2514978"/>
            <a:ext cx="5929828" cy="646331"/>
          </a:xfrm>
          <a:prstGeom prst="rect">
            <a:avLst/>
          </a:prstGeom>
        </p:spPr>
        <p:txBody>
          <a:bodyPr wrap="none">
            <a:spAutoFit/>
          </a:bodyPr>
          <a:lstStyle/>
          <a:p>
            <a:r>
              <a:rPr lang="hu-HU" sz="3600" dirty="0" err="1" smtClean="0">
                <a:latin typeface="Times New Roman" panose="02020603050405020304" pitchFamily="18" charset="0"/>
                <a:cs typeface="Times New Roman" panose="02020603050405020304" pitchFamily="18" charset="0"/>
              </a:rPr>
              <a:t>Harriet</a:t>
            </a:r>
            <a:r>
              <a:rPr lang="hu-HU" sz="3600" dirty="0" smtClean="0">
                <a:latin typeface="Times New Roman" panose="02020603050405020304" pitchFamily="18" charset="0"/>
                <a:cs typeface="Times New Roman" panose="02020603050405020304" pitchFamily="18" charset="0"/>
              </a:rPr>
              <a:t> </a:t>
            </a:r>
            <a:r>
              <a:rPr lang="hu-HU" sz="3600" dirty="0" err="1" smtClean="0">
                <a:latin typeface="Times New Roman" panose="02020603050405020304" pitchFamily="18" charset="0"/>
                <a:cs typeface="Times New Roman" panose="02020603050405020304" pitchFamily="18" charset="0"/>
              </a:rPr>
              <a:t>Martineau</a:t>
            </a:r>
            <a:r>
              <a:rPr lang="hu-HU" sz="3600" dirty="0" smtClean="0">
                <a:latin typeface="Times New Roman" panose="02020603050405020304" pitchFamily="18" charset="0"/>
                <a:cs typeface="Times New Roman" panose="02020603050405020304" pitchFamily="18" charset="0"/>
              </a:rPr>
              <a:t> (</a:t>
            </a:r>
            <a:r>
              <a:rPr lang="hu-HU" sz="3600" dirty="0" smtClean="0">
                <a:latin typeface="Times New Roman" panose="02020603050405020304" pitchFamily="18" charset="0"/>
                <a:cs typeface="Times New Roman" panose="02020603050405020304" pitchFamily="18" charset="0"/>
              </a:rPr>
              <a:t>1802-1876</a:t>
            </a:r>
            <a:r>
              <a:rPr lang="hu-HU" sz="3600" dirty="0">
                <a:latin typeface="Times New Roman" panose="02020603050405020304" pitchFamily="18" charset="0"/>
                <a:cs typeface="Times New Roman" panose="02020603050405020304" pitchFamily="18" charset="0"/>
              </a:rPr>
              <a:t>)</a:t>
            </a:r>
          </a:p>
        </p:txBody>
      </p:sp>
      <p:sp>
        <p:nvSpPr>
          <p:cNvPr id="2" name="Téglalap 1"/>
          <p:cNvSpPr/>
          <p:nvPr/>
        </p:nvSpPr>
        <p:spPr>
          <a:xfrm>
            <a:off x="155574" y="4835769"/>
            <a:ext cx="11854717" cy="1077218"/>
          </a:xfrm>
          <a:prstGeom prst="rect">
            <a:avLst/>
          </a:prstGeom>
        </p:spPr>
        <p:txBody>
          <a:bodyPr wrap="square">
            <a:spAutoFit/>
          </a:bodyPr>
          <a:lstStyle/>
          <a:p>
            <a:pPr algn="just"/>
            <a:r>
              <a:rPr lang="hu-HU" sz="3200" dirty="0">
                <a:latin typeface="Times New Roman" panose="02020603050405020304" pitchFamily="18" charset="0"/>
                <a:cs typeface="Times New Roman" panose="02020603050405020304" pitchFamily="18" charset="0"/>
              </a:rPr>
              <a:t>„Az óvoda, a budoár és a konyha mind remek iskolául szolgálnak, amelyben megismerhetjük egy nép erkölcsét és viselkedési szokásait" </a:t>
            </a:r>
          </a:p>
        </p:txBody>
      </p:sp>
    </p:spTree>
    <p:extLst>
      <p:ext uri="{BB962C8B-B14F-4D97-AF65-F5344CB8AC3E}">
        <p14:creationId xmlns:p14="http://schemas.microsoft.com/office/powerpoint/2010/main" val="25545926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2123767" y="1091380"/>
            <a:ext cx="7854661" cy="4524315"/>
          </a:xfrm>
          <a:prstGeom prst="rect">
            <a:avLst/>
          </a:prstGeom>
        </p:spPr>
        <p:txBody>
          <a:bodyPr wrap="square">
            <a:spAutoFit/>
          </a:bodyPr>
          <a:lstStyle/>
          <a:p>
            <a:pPr algn="just"/>
            <a:r>
              <a:rPr lang="hu-HU" sz="3600" dirty="0" smtClean="0">
                <a:latin typeface="Times New Roman" panose="02020603050405020304" pitchFamily="18" charset="0"/>
                <a:cs typeface="Times New Roman" panose="02020603050405020304" pitchFamily="18" charset="0"/>
              </a:rPr>
              <a:t> </a:t>
            </a:r>
          </a:p>
          <a:p>
            <a:pPr algn="just"/>
            <a:r>
              <a:rPr lang="hu-HU" sz="3600" dirty="0" smtClean="0">
                <a:latin typeface="Times New Roman" panose="02020603050405020304" pitchFamily="18" charset="0"/>
                <a:cs typeface="Times New Roman" panose="02020603050405020304" pitchFamily="18" charset="0"/>
              </a:rPr>
              <a:t>A </a:t>
            </a:r>
            <a:r>
              <a:rPr lang="hu-HU" sz="3600" dirty="0">
                <a:latin typeface="Times New Roman" panose="02020603050405020304" pitchFamily="18" charset="0"/>
                <a:cs typeface="Times New Roman" panose="02020603050405020304" pitchFamily="18" charset="0"/>
              </a:rPr>
              <a:t>szociológia gyakorlata megköveteli, hogy képzeletünket szabadjára engedve </a:t>
            </a:r>
            <a:r>
              <a:rPr lang="hu-HU" sz="3600" dirty="0" smtClean="0">
                <a:latin typeface="Times New Roman" panose="02020603050405020304" pitchFamily="18" charset="0"/>
                <a:cs typeface="Times New Roman" panose="02020603050405020304" pitchFamily="18" charset="0"/>
              </a:rPr>
              <a:t>gondolkodjunk </a:t>
            </a:r>
            <a:r>
              <a:rPr lang="hu-HU" sz="3600" dirty="0">
                <a:latin typeface="Times New Roman" panose="02020603050405020304" pitchFamily="18" charset="0"/>
                <a:cs typeface="Times New Roman" panose="02020603050405020304" pitchFamily="18" charset="0"/>
              </a:rPr>
              <a:t>és megszabaduljunk a társadalmi élettel kapcsolatos előítéleteinktől. </a:t>
            </a:r>
            <a:endParaRPr lang="hu-HU" sz="3600" dirty="0" smtClean="0">
              <a:latin typeface="Times New Roman" panose="02020603050405020304" pitchFamily="18" charset="0"/>
              <a:cs typeface="Times New Roman" panose="02020603050405020304" pitchFamily="18" charset="0"/>
            </a:endParaRPr>
          </a:p>
          <a:p>
            <a:pPr algn="just"/>
            <a:endParaRPr lang="hu-HU" sz="3600" dirty="0">
              <a:latin typeface="Times New Roman" panose="02020603050405020304" pitchFamily="18" charset="0"/>
              <a:cs typeface="Times New Roman" panose="02020603050405020304" pitchFamily="18" charset="0"/>
            </a:endParaRPr>
          </a:p>
          <a:p>
            <a:pPr algn="just"/>
            <a:endParaRPr lang="hu-HU" sz="3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07142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1681316" y="377206"/>
            <a:ext cx="8775290" cy="4524315"/>
          </a:xfrm>
          <a:prstGeom prst="rect">
            <a:avLst/>
          </a:prstGeom>
        </p:spPr>
        <p:txBody>
          <a:bodyPr wrap="square">
            <a:spAutoFit/>
          </a:bodyPr>
          <a:lstStyle/>
          <a:p>
            <a:pPr algn="just"/>
            <a:endParaRPr lang="hu-HU" sz="3600" dirty="0" smtClean="0">
              <a:latin typeface="Times New Roman" panose="02020603050405020304" pitchFamily="18" charset="0"/>
              <a:cs typeface="Times New Roman" panose="02020603050405020304" pitchFamily="18" charset="0"/>
            </a:endParaRPr>
          </a:p>
          <a:p>
            <a:pPr algn="just"/>
            <a:endParaRPr lang="hu-HU" sz="3600" dirty="0" smtClean="0">
              <a:latin typeface="Times New Roman" panose="02020603050405020304" pitchFamily="18" charset="0"/>
              <a:cs typeface="Times New Roman" panose="02020603050405020304" pitchFamily="18" charset="0"/>
            </a:endParaRPr>
          </a:p>
          <a:p>
            <a:pPr algn="just"/>
            <a:r>
              <a:rPr lang="hu-HU" sz="3600" dirty="0">
                <a:latin typeface="Times New Roman" panose="02020603050405020304" pitchFamily="18" charset="0"/>
                <a:cs typeface="Times New Roman" panose="02020603050405020304" pitchFamily="18" charset="0"/>
              </a:rPr>
              <a:t>H</a:t>
            </a:r>
            <a:r>
              <a:rPr lang="hu-HU" sz="3600" dirty="0" smtClean="0">
                <a:latin typeface="Times New Roman" panose="02020603050405020304" pitchFamily="18" charset="0"/>
                <a:cs typeface="Times New Roman" panose="02020603050405020304" pitchFamily="18" charset="0"/>
              </a:rPr>
              <a:t>árom </a:t>
            </a:r>
            <a:r>
              <a:rPr lang="hu-HU" sz="3600" dirty="0">
                <a:latin typeface="Times New Roman" panose="02020603050405020304" pitchFamily="18" charset="0"/>
                <a:cs typeface="Times New Roman" panose="02020603050405020304" pitchFamily="18" charset="0"/>
              </a:rPr>
              <a:t>fő </a:t>
            </a:r>
            <a:r>
              <a:rPr lang="hu-HU" sz="3600" dirty="0" smtClean="0">
                <a:latin typeface="Times New Roman" panose="02020603050405020304" pitchFamily="18" charset="0"/>
                <a:cs typeface="Times New Roman" panose="02020603050405020304" pitchFamily="18" charset="0"/>
              </a:rPr>
              <a:t>tényező, </a:t>
            </a:r>
            <a:r>
              <a:rPr lang="hu-HU" sz="3600" dirty="0">
                <a:latin typeface="Times New Roman" panose="02020603050405020304" pitchFamily="18" charset="0"/>
                <a:cs typeface="Times New Roman" panose="02020603050405020304" pitchFamily="18" charset="0"/>
              </a:rPr>
              <a:t>amelyek mindvégig </a:t>
            </a:r>
            <a:r>
              <a:rPr lang="hu-HU" sz="3600" dirty="0" smtClean="0">
                <a:latin typeface="Times New Roman" panose="02020603050405020304" pitchFamily="18" charset="0"/>
                <a:cs typeface="Times New Roman" panose="02020603050405020304" pitchFamily="18" charset="0"/>
              </a:rPr>
              <a:t>hatottak </a:t>
            </a:r>
            <a:r>
              <a:rPr lang="hu-HU" sz="3600" dirty="0">
                <a:latin typeface="Times New Roman" panose="02020603050405020304" pitchFamily="18" charset="0"/>
                <a:cs typeface="Times New Roman" panose="02020603050405020304" pitchFamily="18" charset="0"/>
              </a:rPr>
              <a:t>a társadalmi változásra: </a:t>
            </a:r>
            <a:endParaRPr lang="hu-HU" sz="3600" dirty="0" smtClean="0">
              <a:latin typeface="Times New Roman" panose="02020603050405020304" pitchFamily="18" charset="0"/>
              <a:cs typeface="Times New Roman" panose="02020603050405020304" pitchFamily="18" charset="0"/>
            </a:endParaRPr>
          </a:p>
          <a:p>
            <a:pPr algn="just"/>
            <a:endParaRPr lang="hu-HU" sz="3600" dirty="0" smtClean="0">
              <a:latin typeface="Times New Roman" panose="02020603050405020304" pitchFamily="18" charset="0"/>
              <a:cs typeface="Times New Roman" panose="02020603050405020304" pitchFamily="18" charset="0"/>
            </a:endParaRPr>
          </a:p>
          <a:p>
            <a:pPr marL="571500" indent="-571500" algn="just">
              <a:buFont typeface="Wingdings" panose="05000000000000000000" pitchFamily="2" charset="2"/>
              <a:buChar char="Ø"/>
            </a:pPr>
            <a:r>
              <a:rPr lang="hu-HU" sz="3600" dirty="0" smtClean="0">
                <a:latin typeface="Times New Roman" panose="02020603050405020304" pitchFamily="18" charset="0"/>
                <a:cs typeface="Times New Roman" panose="02020603050405020304" pitchFamily="18" charset="0"/>
              </a:rPr>
              <a:t>ezek </a:t>
            </a:r>
            <a:r>
              <a:rPr lang="hu-HU" sz="3600" dirty="0">
                <a:latin typeface="Times New Roman" panose="02020603050405020304" pitchFamily="18" charset="0"/>
                <a:cs typeface="Times New Roman" panose="02020603050405020304" pitchFamily="18" charset="0"/>
              </a:rPr>
              <a:t>a kulturális tényezők, </a:t>
            </a:r>
            <a:endParaRPr lang="hu-HU" sz="3600" dirty="0" smtClean="0">
              <a:latin typeface="Times New Roman" panose="02020603050405020304" pitchFamily="18" charset="0"/>
              <a:cs typeface="Times New Roman" panose="02020603050405020304" pitchFamily="18" charset="0"/>
            </a:endParaRPr>
          </a:p>
          <a:p>
            <a:pPr marL="571500" indent="-571500" algn="just">
              <a:buFont typeface="Wingdings" panose="05000000000000000000" pitchFamily="2" charset="2"/>
              <a:buChar char="Ø"/>
            </a:pPr>
            <a:r>
              <a:rPr lang="hu-HU" sz="3600" dirty="0" smtClean="0">
                <a:latin typeface="Times New Roman" panose="02020603050405020304" pitchFamily="18" charset="0"/>
                <a:cs typeface="Times New Roman" panose="02020603050405020304" pitchFamily="18" charset="0"/>
              </a:rPr>
              <a:t>a </a:t>
            </a:r>
            <a:r>
              <a:rPr lang="hu-HU" sz="3600" dirty="0">
                <a:latin typeface="Times New Roman" panose="02020603050405020304" pitchFamily="18" charset="0"/>
                <a:cs typeface="Times New Roman" panose="02020603050405020304" pitchFamily="18" charset="0"/>
              </a:rPr>
              <a:t>fizikai környezet </a:t>
            </a:r>
            <a:endParaRPr lang="hu-HU" sz="3600" dirty="0" smtClean="0">
              <a:latin typeface="Times New Roman" panose="02020603050405020304" pitchFamily="18" charset="0"/>
              <a:cs typeface="Times New Roman" panose="02020603050405020304" pitchFamily="18" charset="0"/>
            </a:endParaRPr>
          </a:p>
          <a:p>
            <a:pPr marL="571500" indent="-571500" algn="just">
              <a:buFont typeface="Wingdings" panose="05000000000000000000" pitchFamily="2" charset="2"/>
              <a:buChar char="Ø"/>
            </a:pPr>
            <a:r>
              <a:rPr lang="hu-HU" sz="3600" dirty="0" smtClean="0">
                <a:latin typeface="Times New Roman" panose="02020603050405020304" pitchFamily="18" charset="0"/>
                <a:cs typeface="Times New Roman" panose="02020603050405020304" pitchFamily="18" charset="0"/>
              </a:rPr>
              <a:t>és </a:t>
            </a:r>
            <a:r>
              <a:rPr lang="hu-HU" sz="3600" dirty="0">
                <a:latin typeface="Times New Roman" panose="02020603050405020304" pitchFamily="18" charset="0"/>
                <a:cs typeface="Times New Roman" panose="02020603050405020304" pitchFamily="18" charset="0"/>
              </a:rPr>
              <a:t>a politikai </a:t>
            </a:r>
            <a:r>
              <a:rPr lang="hu-HU" sz="3600" dirty="0" smtClean="0">
                <a:latin typeface="Times New Roman" panose="02020603050405020304" pitchFamily="18" charset="0"/>
                <a:cs typeface="Times New Roman" panose="02020603050405020304" pitchFamily="18" charset="0"/>
              </a:rPr>
              <a:t>szerveződés</a:t>
            </a:r>
            <a:r>
              <a:rPr lang="hu-HU" sz="3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0478786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381169" y="2822713"/>
            <a:ext cx="3993401" cy="646331"/>
          </a:xfrm>
          <a:prstGeom prst="rect">
            <a:avLst/>
          </a:prstGeom>
          <a:noFill/>
        </p:spPr>
        <p:txBody>
          <a:bodyPr wrap="none" rtlCol="0">
            <a:spAutoFit/>
          </a:bodyPr>
          <a:lstStyle/>
          <a:p>
            <a:r>
              <a:rPr lang="hu-HU" sz="3600" dirty="0" smtClean="0">
                <a:latin typeface="Times New Roman" panose="02020603050405020304" pitchFamily="18" charset="0"/>
                <a:cs typeface="Times New Roman" panose="02020603050405020304" pitchFamily="18" charset="0"/>
              </a:rPr>
              <a:t>Sikeres felkészülést!</a:t>
            </a:r>
            <a:endParaRPr lang="hu-H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86313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079631" y="2532184"/>
            <a:ext cx="3736920" cy="646331"/>
          </a:xfrm>
          <a:prstGeom prst="rect">
            <a:avLst/>
          </a:prstGeom>
          <a:noFill/>
        </p:spPr>
        <p:txBody>
          <a:bodyPr wrap="none" rtlCol="0">
            <a:spAutoFit/>
          </a:bodyPr>
          <a:lstStyle/>
          <a:p>
            <a:r>
              <a:rPr lang="hu-HU" sz="3600" dirty="0" smtClean="0">
                <a:latin typeface="Times New Roman" panose="02020603050405020304" pitchFamily="18" charset="0"/>
                <a:cs typeface="Times New Roman" panose="02020603050405020304" pitchFamily="18" charset="0"/>
              </a:rPr>
              <a:t>Ellenőrző kérdések</a:t>
            </a:r>
            <a:endParaRPr lang="hu-H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8418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flipH="1">
            <a:off x="597876" y="509954"/>
            <a:ext cx="11025554" cy="7478970"/>
          </a:xfrm>
          <a:prstGeom prst="rect">
            <a:avLst/>
          </a:prstGeom>
          <a:noFill/>
        </p:spPr>
        <p:txBody>
          <a:bodyPr wrap="square" rtlCol="0">
            <a:spAutoFit/>
          </a:bodyPr>
          <a:lstStyle/>
          <a:p>
            <a:pPr marL="342900" indent="-342900" algn="just">
              <a:buAutoNum type="arabicPeriod"/>
            </a:pPr>
            <a:r>
              <a:rPr lang="hu-HU" sz="3200" dirty="0" smtClean="0">
                <a:latin typeface="Times New Roman" panose="02020603050405020304" pitchFamily="18" charset="0"/>
                <a:cs typeface="Times New Roman" panose="02020603050405020304" pitchFamily="18" charset="0"/>
              </a:rPr>
              <a:t>Mivel foglalkozik a szociológia tudománya?</a:t>
            </a:r>
          </a:p>
          <a:p>
            <a:pPr marL="342900" indent="-342900" algn="just">
              <a:buAutoNum type="arabicPeriod"/>
            </a:pPr>
            <a:r>
              <a:rPr lang="hu-HU" sz="3200" dirty="0" smtClean="0">
                <a:latin typeface="Times New Roman" panose="02020603050405020304" pitchFamily="18" charset="0"/>
                <a:cs typeface="Times New Roman" panose="02020603050405020304" pitchFamily="18" charset="0"/>
              </a:rPr>
              <a:t>Kinek a nevéhez fűződik a szociológia szó?</a:t>
            </a:r>
          </a:p>
          <a:p>
            <a:pPr marL="342900" indent="-342900" algn="just">
              <a:buFontTx/>
              <a:buAutoNum type="arabicPeriod"/>
            </a:pPr>
            <a:r>
              <a:rPr lang="hu-HU" sz="3200" dirty="0" smtClean="0">
                <a:latin typeface="Times New Roman" panose="02020603050405020304" pitchFamily="18" charset="0"/>
                <a:cs typeface="Times New Roman" panose="02020603050405020304" pitchFamily="18" charset="0"/>
              </a:rPr>
              <a:t>„</a:t>
            </a:r>
            <a:r>
              <a:rPr lang="hu-HU" sz="3200" dirty="0">
                <a:latin typeface="Times New Roman" panose="02020603050405020304" pitchFamily="18" charset="0"/>
                <a:cs typeface="Times New Roman" panose="02020603050405020304" pitchFamily="18" charset="0"/>
              </a:rPr>
              <a:t>A társadalmi tényeket dolgoknak kell tekintenünk</a:t>
            </a:r>
            <a:r>
              <a:rPr lang="hu-HU" sz="3200" dirty="0" smtClean="0">
                <a:latin typeface="Times New Roman" panose="02020603050405020304" pitchFamily="18" charset="0"/>
                <a:cs typeface="Times New Roman" panose="02020603050405020304" pitchFamily="18" charset="0"/>
              </a:rPr>
              <a:t>!„- kinek az alaptétele volt?</a:t>
            </a:r>
          </a:p>
          <a:p>
            <a:pPr marL="342900" indent="-342900" algn="just">
              <a:buFontTx/>
              <a:buAutoNum type="arabicPeriod"/>
            </a:pPr>
            <a:r>
              <a:rPr lang="hu-HU" sz="3200" dirty="0" smtClean="0">
                <a:latin typeface="Times New Roman" panose="02020603050405020304" pitchFamily="18" charset="0"/>
                <a:cs typeface="Times New Roman" panose="02020603050405020304" pitchFamily="18" charset="0"/>
              </a:rPr>
              <a:t>Ki az aki munkásságának nagy részében a kapitalizmus vizsgálatával foglalkozik?</a:t>
            </a:r>
          </a:p>
          <a:p>
            <a:pPr marL="342900" indent="-342900" algn="just">
              <a:buFontTx/>
              <a:buAutoNum type="arabicPeriod"/>
            </a:pPr>
            <a:r>
              <a:rPr lang="hu-HU" sz="3200" dirty="0" smtClean="0">
                <a:latin typeface="Times New Roman" panose="02020603050405020304" pitchFamily="18" charset="0"/>
                <a:cs typeface="Times New Roman" panose="02020603050405020304" pitchFamily="18" charset="0"/>
              </a:rPr>
              <a:t>Kinek a nevéhez fűződik: </a:t>
            </a:r>
            <a:r>
              <a:rPr lang="hu-HU" sz="3200" dirty="0">
                <a:latin typeface="Times New Roman" panose="02020603050405020304" pitchFamily="18" charset="0"/>
                <a:cs typeface="Times New Roman" panose="02020603050405020304" pitchFamily="18" charset="0"/>
              </a:rPr>
              <a:t>„Az óvoda, a budoár és a konyha mind remek iskolául szolgálnak, amelyben megismerhetjük egy nép erkölcsét és viselkedési szokásait" </a:t>
            </a:r>
            <a:r>
              <a:rPr lang="hu-HU" sz="3200" dirty="0" smtClean="0">
                <a:latin typeface="Times New Roman" panose="02020603050405020304" pitchFamily="18" charset="0"/>
                <a:cs typeface="Times New Roman" panose="02020603050405020304" pitchFamily="18" charset="0"/>
              </a:rPr>
              <a:t>?</a:t>
            </a:r>
          </a:p>
          <a:p>
            <a:pPr marL="342900" indent="-342900" algn="just">
              <a:buFontTx/>
              <a:buAutoNum type="arabicPeriod"/>
            </a:pPr>
            <a:r>
              <a:rPr lang="hu-HU" sz="3200" dirty="0" smtClean="0">
                <a:latin typeface="Times New Roman" panose="02020603050405020304" pitchFamily="18" charset="0"/>
                <a:cs typeface="Times New Roman" panose="02020603050405020304" pitchFamily="18" charset="0"/>
              </a:rPr>
              <a:t>Melyik az a 3 fő tényező, amelyek mindig hatottak a társadalmakra?</a:t>
            </a:r>
            <a:endParaRPr lang="hu-HU" sz="3200" dirty="0">
              <a:latin typeface="Times New Roman" panose="02020603050405020304" pitchFamily="18" charset="0"/>
              <a:cs typeface="Times New Roman" panose="02020603050405020304" pitchFamily="18" charset="0"/>
            </a:endParaRPr>
          </a:p>
          <a:p>
            <a:pPr marL="342900" indent="-342900" algn="just">
              <a:buFontTx/>
              <a:buAutoNum type="arabicPeriod"/>
            </a:pPr>
            <a:endParaRPr lang="hu-HU" sz="3200" dirty="0" smtClean="0">
              <a:latin typeface="Times New Roman" panose="02020603050405020304" pitchFamily="18" charset="0"/>
              <a:cs typeface="Times New Roman" panose="02020603050405020304" pitchFamily="18" charset="0"/>
            </a:endParaRPr>
          </a:p>
          <a:p>
            <a:pPr marL="342900" indent="-342900" algn="just">
              <a:buFontTx/>
              <a:buAutoNum type="arabicPeriod"/>
            </a:pPr>
            <a:endParaRPr lang="hu-HU" sz="3200" dirty="0">
              <a:latin typeface="Times New Roman" panose="02020603050405020304" pitchFamily="18" charset="0"/>
              <a:cs typeface="Times New Roman" panose="02020603050405020304" pitchFamily="18" charset="0"/>
            </a:endParaRPr>
          </a:p>
          <a:p>
            <a:pPr marL="342900" indent="-342900" algn="just">
              <a:buAutoNum type="arabicPeriod"/>
            </a:pPr>
            <a:endParaRPr lang="hu-HU" sz="3200" dirty="0" smtClean="0">
              <a:latin typeface="Times New Roman" panose="02020603050405020304" pitchFamily="18" charset="0"/>
              <a:cs typeface="Times New Roman" panose="02020603050405020304" pitchFamily="18" charset="0"/>
            </a:endParaRPr>
          </a:p>
          <a:p>
            <a:pPr algn="just"/>
            <a:endParaRPr lang="hu-H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0553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1331088" y="775502"/>
            <a:ext cx="9294535" cy="4524315"/>
          </a:xfrm>
          <a:prstGeom prst="rect">
            <a:avLst/>
          </a:prstGeom>
        </p:spPr>
        <p:txBody>
          <a:bodyPr wrap="square">
            <a:spAutoFit/>
          </a:bodyPr>
          <a:lstStyle/>
          <a:p>
            <a:pPr algn="just"/>
            <a:r>
              <a:rPr lang="hu-HU" sz="3600" dirty="0">
                <a:latin typeface="Times New Roman" panose="02020603050405020304" pitchFamily="18" charset="0"/>
                <a:cs typeface="Times New Roman" panose="02020603050405020304" pitchFamily="18" charset="0"/>
              </a:rPr>
              <a:t>A </a:t>
            </a:r>
            <a:r>
              <a:rPr lang="hu-HU" sz="3600" b="1" dirty="0">
                <a:latin typeface="Times New Roman" panose="02020603050405020304" pitchFamily="18" charset="0"/>
                <a:cs typeface="Times New Roman" panose="02020603050405020304" pitchFamily="18" charset="0"/>
              </a:rPr>
              <a:t>szociológia</a:t>
            </a:r>
            <a:r>
              <a:rPr lang="hu-HU" sz="3600" dirty="0">
                <a:latin typeface="Times New Roman" panose="02020603050405020304" pitchFamily="18" charset="0"/>
                <a:cs typeface="Times New Roman" panose="02020603050405020304" pitchFamily="18" charset="0"/>
              </a:rPr>
              <a:t> az ember társas életével, a csoportokkal és a társadalmakkal foglalkozó tudomány. </a:t>
            </a:r>
            <a:endParaRPr lang="hu-HU" sz="3600" dirty="0" smtClean="0">
              <a:latin typeface="Times New Roman" panose="02020603050405020304" pitchFamily="18" charset="0"/>
              <a:cs typeface="Times New Roman" panose="02020603050405020304" pitchFamily="18" charset="0"/>
            </a:endParaRPr>
          </a:p>
          <a:p>
            <a:pPr algn="just"/>
            <a:endParaRPr lang="hu-HU" sz="3600" dirty="0">
              <a:latin typeface="Times New Roman" panose="02020603050405020304" pitchFamily="18" charset="0"/>
              <a:cs typeface="Times New Roman" panose="02020603050405020304" pitchFamily="18" charset="0"/>
            </a:endParaRPr>
          </a:p>
          <a:p>
            <a:pPr algn="just"/>
            <a:r>
              <a:rPr lang="hu-HU" sz="3600" dirty="0" smtClean="0">
                <a:latin typeface="Times New Roman" panose="02020603050405020304" pitchFamily="18" charset="0"/>
                <a:cs typeface="Times New Roman" panose="02020603050405020304" pitchFamily="18" charset="0"/>
              </a:rPr>
              <a:t>Magunkat </a:t>
            </a:r>
            <a:r>
              <a:rPr lang="hu-HU" sz="3600" dirty="0">
                <a:latin typeface="Times New Roman" panose="02020603050405020304" pitchFamily="18" charset="0"/>
                <a:cs typeface="Times New Roman" panose="02020603050405020304" pitchFamily="18" charset="0"/>
              </a:rPr>
              <a:t>vizsgáljuk: </a:t>
            </a:r>
            <a:endParaRPr lang="hu-HU" sz="3600" dirty="0" smtClean="0">
              <a:latin typeface="Times New Roman" panose="02020603050405020304" pitchFamily="18" charset="0"/>
              <a:cs typeface="Times New Roman" panose="02020603050405020304" pitchFamily="18" charset="0"/>
            </a:endParaRPr>
          </a:p>
          <a:p>
            <a:pPr algn="just"/>
            <a:endParaRPr lang="hu-HU" sz="3600" dirty="0">
              <a:latin typeface="Times New Roman" panose="02020603050405020304" pitchFamily="18" charset="0"/>
              <a:cs typeface="Times New Roman" panose="02020603050405020304" pitchFamily="18" charset="0"/>
            </a:endParaRPr>
          </a:p>
          <a:p>
            <a:pPr marL="571500" indent="-571500" algn="just">
              <a:buFont typeface="Wingdings" panose="05000000000000000000" pitchFamily="2" charset="2"/>
              <a:buChar char="Ø"/>
            </a:pPr>
            <a:r>
              <a:rPr lang="hu-HU" sz="3600" dirty="0" smtClean="0">
                <a:latin typeface="Times New Roman" panose="02020603050405020304" pitchFamily="18" charset="0"/>
                <a:cs typeface="Times New Roman" panose="02020603050405020304" pitchFamily="18" charset="0"/>
              </a:rPr>
              <a:t>azt</a:t>
            </a:r>
            <a:r>
              <a:rPr lang="hu-HU" sz="3600" dirty="0">
                <a:latin typeface="Times New Roman" panose="02020603050405020304" pitchFamily="18" charset="0"/>
                <a:cs typeface="Times New Roman" panose="02020603050405020304" pitchFamily="18" charset="0"/>
              </a:rPr>
              <a:t>, hogy hogyan viselkedünk társas lényként. </a:t>
            </a:r>
            <a:endParaRPr lang="hu-HU" sz="3600" dirty="0" smtClean="0">
              <a:latin typeface="Times New Roman" panose="02020603050405020304" pitchFamily="18" charset="0"/>
              <a:cs typeface="Times New Roman" panose="02020603050405020304" pitchFamily="18" charset="0"/>
            </a:endParaRPr>
          </a:p>
          <a:p>
            <a:pPr algn="just"/>
            <a:endParaRPr lang="hu-H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1510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églalap 3"/>
          <p:cNvSpPr/>
          <p:nvPr/>
        </p:nvSpPr>
        <p:spPr>
          <a:xfrm>
            <a:off x="1713054" y="369332"/>
            <a:ext cx="10914926" cy="7017306"/>
          </a:xfrm>
          <a:prstGeom prst="rect">
            <a:avLst/>
          </a:prstGeom>
        </p:spPr>
        <p:txBody>
          <a:bodyPr wrap="square">
            <a:spAutoFit/>
          </a:bodyPr>
          <a:lstStyle/>
          <a:p>
            <a:pPr marL="514350" indent="-514350" algn="just"/>
            <a:r>
              <a:rPr lang="hu-HU" sz="3600" dirty="0" smtClean="0">
                <a:latin typeface="Times New Roman" panose="02020603050405020304" pitchFamily="18" charset="0"/>
                <a:cs typeface="Times New Roman" panose="02020603050405020304" pitchFamily="18" charset="0"/>
              </a:rPr>
              <a:t> Társadalomtudományok: </a:t>
            </a:r>
          </a:p>
          <a:p>
            <a:pPr marL="514350" indent="-514350" algn="just"/>
            <a:endParaRPr lang="hu-HU" sz="3600" dirty="0">
              <a:latin typeface="Times New Roman" panose="02020603050405020304" pitchFamily="18" charset="0"/>
              <a:cs typeface="Times New Roman" panose="02020603050405020304" pitchFamily="18" charset="0"/>
            </a:endParaRPr>
          </a:p>
          <a:p>
            <a:pPr marL="1245870" lvl="2" indent="-514350" algn="just">
              <a:lnSpc>
                <a:spcPct val="150000"/>
              </a:lnSpc>
              <a:buFont typeface="Wingdings" panose="05000000000000000000" pitchFamily="2" charset="2"/>
              <a:buChar char="Ø"/>
            </a:pPr>
            <a:r>
              <a:rPr lang="hu-HU" sz="3600" dirty="0">
                <a:latin typeface="Times New Roman" panose="02020603050405020304" pitchFamily="18" charset="0"/>
                <a:cs typeface="Times New Roman" panose="02020603050405020304" pitchFamily="18" charset="0"/>
              </a:rPr>
              <a:t>Közgazdaságtan</a:t>
            </a:r>
          </a:p>
          <a:p>
            <a:pPr marL="1245870" lvl="2" indent="-514350" algn="just">
              <a:lnSpc>
                <a:spcPct val="150000"/>
              </a:lnSpc>
              <a:buFont typeface="Wingdings" panose="05000000000000000000" pitchFamily="2" charset="2"/>
              <a:buChar char="Ø"/>
            </a:pPr>
            <a:r>
              <a:rPr lang="hu-HU" sz="3600" dirty="0">
                <a:latin typeface="Times New Roman" panose="02020603050405020304" pitchFamily="18" charset="0"/>
                <a:cs typeface="Times New Roman" panose="02020603050405020304" pitchFamily="18" charset="0"/>
              </a:rPr>
              <a:t>Pszichológia szociálpszichológia</a:t>
            </a:r>
          </a:p>
          <a:p>
            <a:pPr marL="1245870" lvl="2" indent="-514350" algn="just">
              <a:lnSpc>
                <a:spcPct val="150000"/>
              </a:lnSpc>
              <a:buFont typeface="Wingdings" panose="05000000000000000000" pitchFamily="2" charset="2"/>
              <a:buChar char="Ø"/>
            </a:pPr>
            <a:r>
              <a:rPr lang="hu-HU" sz="3600" dirty="0">
                <a:latin typeface="Times New Roman" panose="02020603050405020304" pitchFamily="18" charset="0"/>
                <a:cs typeface="Times New Roman" panose="02020603050405020304" pitchFamily="18" charset="0"/>
              </a:rPr>
              <a:t>Kulturális antropológia (néprajz)</a:t>
            </a:r>
          </a:p>
          <a:p>
            <a:pPr marL="1245870" lvl="2" indent="-514350" algn="just">
              <a:lnSpc>
                <a:spcPct val="150000"/>
              </a:lnSpc>
              <a:buFont typeface="Wingdings" panose="05000000000000000000" pitchFamily="2" charset="2"/>
              <a:buChar char="Ø"/>
            </a:pPr>
            <a:r>
              <a:rPr lang="hu-HU" sz="3600" dirty="0">
                <a:latin typeface="Times New Roman" panose="02020603050405020304" pitchFamily="18" charset="0"/>
                <a:cs typeface="Times New Roman" panose="02020603050405020304" pitchFamily="18" charset="0"/>
              </a:rPr>
              <a:t>Történettudomány</a:t>
            </a:r>
          </a:p>
          <a:p>
            <a:pPr marL="1245870" lvl="2" indent="-514350" algn="just">
              <a:lnSpc>
                <a:spcPct val="150000"/>
              </a:lnSpc>
              <a:buFont typeface="Wingdings" panose="05000000000000000000" pitchFamily="2" charset="2"/>
              <a:buChar char="Ø"/>
            </a:pPr>
            <a:r>
              <a:rPr lang="hu-HU" sz="3600" dirty="0">
                <a:latin typeface="Times New Roman" panose="02020603050405020304" pitchFamily="18" charset="0"/>
                <a:cs typeface="Times New Roman" panose="02020603050405020304" pitchFamily="18" charset="0"/>
              </a:rPr>
              <a:t>Gazdaság és </a:t>
            </a:r>
            <a:r>
              <a:rPr lang="hu-HU" sz="3600" dirty="0" smtClean="0">
                <a:latin typeface="Times New Roman" panose="02020603050405020304" pitchFamily="18" charset="0"/>
                <a:cs typeface="Times New Roman" panose="02020603050405020304" pitchFamily="18" charset="0"/>
              </a:rPr>
              <a:t>társadalomföldrajz</a:t>
            </a:r>
          </a:p>
          <a:p>
            <a:pPr marL="1245870" lvl="2" indent="-514350" algn="just"/>
            <a:endParaRPr lang="hu-HU" sz="3600" dirty="0">
              <a:latin typeface="Times New Roman" panose="02020603050405020304" pitchFamily="18" charset="0"/>
              <a:cs typeface="Times New Roman" panose="02020603050405020304" pitchFamily="18" charset="0"/>
            </a:endParaRPr>
          </a:p>
          <a:p>
            <a:pPr marL="1245870" lvl="2" indent="-514350" algn="just"/>
            <a:endParaRPr lang="hu-HU" sz="3600" dirty="0">
              <a:latin typeface="Times New Roman" panose="02020603050405020304" pitchFamily="18" charset="0"/>
              <a:cs typeface="Times New Roman" panose="02020603050405020304" pitchFamily="18" charset="0"/>
            </a:endParaRPr>
          </a:p>
          <a:p>
            <a:pPr algn="just"/>
            <a:endParaRPr lang="hu-HU" sz="3600" dirty="0" smtClean="0">
              <a:latin typeface="Times New Roman" panose="02020603050405020304" pitchFamily="18" charset="0"/>
              <a:cs typeface="Times New Roman" panose="02020603050405020304" pitchFamily="18" charset="0"/>
            </a:endParaRPr>
          </a:p>
        </p:txBody>
      </p:sp>
      <p:sp>
        <p:nvSpPr>
          <p:cNvPr id="5" name="Szövegdoboz 4"/>
          <p:cNvSpPr txBox="1"/>
          <p:nvPr/>
        </p:nvSpPr>
        <p:spPr>
          <a:xfrm>
            <a:off x="0" y="0"/>
            <a:ext cx="3091025" cy="369332"/>
          </a:xfrm>
          <a:prstGeom prst="rect">
            <a:avLst/>
          </a:prstGeom>
          <a:noFill/>
        </p:spPr>
        <p:txBody>
          <a:bodyPr wrap="square" rtlCol="0">
            <a:spAutoFit/>
          </a:bodyPr>
          <a:lstStyle/>
          <a:p>
            <a:r>
              <a:rPr lang="hu-HU" dirty="0" smtClean="0"/>
              <a:t>Mi a szociológia?</a:t>
            </a:r>
            <a:endParaRPr lang="hu-HU" dirty="0"/>
          </a:p>
        </p:txBody>
      </p:sp>
    </p:spTree>
    <p:extLst>
      <p:ext uri="{BB962C8B-B14F-4D97-AF65-F5344CB8AC3E}">
        <p14:creationId xmlns:p14="http://schemas.microsoft.com/office/powerpoint/2010/main" val="425033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1032262" y="768457"/>
            <a:ext cx="9915276" cy="4247317"/>
          </a:xfrm>
          <a:prstGeom prst="rect">
            <a:avLst/>
          </a:prstGeom>
        </p:spPr>
        <p:txBody>
          <a:bodyPr wrap="square">
            <a:spAutoFit/>
          </a:bodyPr>
          <a:lstStyle/>
          <a:p>
            <a:pPr algn="just">
              <a:lnSpc>
                <a:spcPct val="150000"/>
              </a:lnSpc>
            </a:pPr>
            <a:r>
              <a:rPr lang="hu-HU" sz="3600" dirty="0">
                <a:latin typeface="Times New Roman" panose="02020603050405020304" pitchFamily="18" charset="0"/>
                <a:cs typeface="Times New Roman" panose="02020603050405020304" pitchFamily="18" charset="0"/>
              </a:rPr>
              <a:t>A </a:t>
            </a:r>
            <a:r>
              <a:rPr lang="hu-HU" sz="3600" b="1" dirty="0" smtClean="0">
                <a:latin typeface="Times New Roman" panose="02020603050405020304" pitchFamily="18" charset="0"/>
                <a:cs typeface="Times New Roman" panose="02020603050405020304" pitchFamily="18" charset="0"/>
              </a:rPr>
              <a:t>szociológus </a:t>
            </a:r>
          </a:p>
          <a:p>
            <a:pPr algn="just">
              <a:lnSpc>
                <a:spcPct val="150000"/>
              </a:lnSpc>
            </a:pPr>
            <a:endParaRPr lang="hu-HU" sz="3600" b="1" dirty="0">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Ø"/>
            </a:pPr>
            <a:r>
              <a:rPr lang="hu-HU" sz="3600" dirty="0" smtClean="0">
                <a:latin typeface="Times New Roman" panose="02020603050405020304" pitchFamily="18" charset="0"/>
                <a:cs typeface="Times New Roman" panose="02020603050405020304" pitchFamily="18" charset="0"/>
              </a:rPr>
              <a:t>tágabb </a:t>
            </a:r>
            <a:r>
              <a:rPr lang="hu-HU" sz="3600" dirty="0">
                <a:latin typeface="Times New Roman" panose="02020603050405020304" pitchFamily="18" charset="0"/>
                <a:cs typeface="Times New Roman" panose="02020603050405020304" pitchFamily="18" charset="0"/>
              </a:rPr>
              <a:t>kontextusba tudja helyezni a </a:t>
            </a:r>
            <a:r>
              <a:rPr lang="hu-HU" sz="3600" dirty="0" smtClean="0">
                <a:latin typeface="Times New Roman" panose="02020603050405020304" pitchFamily="18" charset="0"/>
                <a:cs typeface="Times New Roman" panose="02020603050405020304" pitchFamily="18" charset="0"/>
              </a:rPr>
              <a:t>dolgokat</a:t>
            </a:r>
          </a:p>
          <a:p>
            <a:pPr marL="342900" indent="-342900" algn="just">
              <a:lnSpc>
                <a:spcPct val="150000"/>
              </a:lnSpc>
              <a:buFont typeface="Wingdings" panose="05000000000000000000" pitchFamily="2" charset="2"/>
              <a:buChar char="Ø"/>
            </a:pPr>
            <a:r>
              <a:rPr lang="hu-HU" sz="3600" dirty="0">
                <a:latin typeface="Times New Roman" panose="02020603050405020304" pitchFamily="18" charset="0"/>
                <a:cs typeface="Times New Roman" panose="02020603050405020304" pitchFamily="18" charset="0"/>
              </a:rPr>
              <a:t>e</a:t>
            </a:r>
            <a:r>
              <a:rPr lang="hu-HU" sz="3600" dirty="0" smtClean="0">
                <a:latin typeface="Times New Roman" panose="02020603050405020304" pitchFamily="18" charset="0"/>
                <a:cs typeface="Times New Roman" panose="02020603050405020304" pitchFamily="18" charset="0"/>
              </a:rPr>
              <a:t>lvonatkoztat a </a:t>
            </a:r>
            <a:r>
              <a:rPr lang="hu-HU" sz="3600" dirty="0">
                <a:latin typeface="Times New Roman" panose="02020603050405020304" pitchFamily="18" charset="0"/>
                <a:cs typeface="Times New Roman" panose="02020603050405020304" pitchFamily="18" charset="0"/>
              </a:rPr>
              <a:t>mindennapi </a:t>
            </a:r>
            <a:r>
              <a:rPr lang="hu-HU" sz="3600" dirty="0" smtClean="0">
                <a:latin typeface="Times New Roman" panose="02020603050405020304" pitchFamily="18" charset="0"/>
                <a:cs typeface="Times New Roman" panose="02020603050405020304" pitchFamily="18" charset="0"/>
              </a:rPr>
              <a:t>életünkről </a:t>
            </a:r>
          </a:p>
          <a:p>
            <a:pPr marL="342900" indent="-342900" algn="just">
              <a:lnSpc>
                <a:spcPct val="150000"/>
              </a:lnSpc>
              <a:buFont typeface="Wingdings" panose="05000000000000000000" pitchFamily="2" charset="2"/>
              <a:buChar char="Ø"/>
            </a:pPr>
            <a:r>
              <a:rPr lang="hu-HU" sz="3600" dirty="0">
                <a:latin typeface="Times New Roman" panose="02020603050405020304" pitchFamily="18" charset="0"/>
                <a:cs typeface="Times New Roman" panose="02020603050405020304" pitchFamily="18" charset="0"/>
              </a:rPr>
              <a:t>új módon szemlélni </a:t>
            </a:r>
            <a:r>
              <a:rPr lang="hu-HU" sz="3600" dirty="0" smtClean="0">
                <a:latin typeface="Times New Roman" panose="02020603050405020304" pitchFamily="18" charset="0"/>
                <a:cs typeface="Times New Roman" panose="02020603050405020304" pitchFamily="18" charset="0"/>
              </a:rPr>
              <a:t>őket</a:t>
            </a:r>
          </a:p>
        </p:txBody>
      </p:sp>
      <p:sp>
        <p:nvSpPr>
          <p:cNvPr id="5" name="Szövegdoboz 4"/>
          <p:cNvSpPr txBox="1"/>
          <p:nvPr/>
        </p:nvSpPr>
        <p:spPr>
          <a:xfrm>
            <a:off x="1" y="0"/>
            <a:ext cx="2327700" cy="369332"/>
          </a:xfrm>
          <a:prstGeom prst="rect">
            <a:avLst/>
          </a:prstGeom>
          <a:noFill/>
        </p:spPr>
        <p:txBody>
          <a:bodyPr wrap="square" rtlCol="0">
            <a:spAutoFit/>
          </a:bodyPr>
          <a:lstStyle/>
          <a:p>
            <a:r>
              <a:rPr lang="hu-HU" dirty="0" smtClean="0"/>
              <a:t>Mi a szociológia?</a:t>
            </a:r>
            <a:endParaRPr lang="hu-HU" dirty="0"/>
          </a:p>
        </p:txBody>
      </p:sp>
    </p:spTree>
    <p:extLst>
      <p:ext uri="{BB962C8B-B14F-4D97-AF65-F5344CB8AC3E}">
        <p14:creationId xmlns:p14="http://schemas.microsoft.com/office/powerpoint/2010/main" val="381936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781665" y="176981"/>
            <a:ext cx="10913806" cy="8656453"/>
          </a:xfrm>
          <a:prstGeom prst="rect">
            <a:avLst/>
          </a:prstGeom>
        </p:spPr>
        <p:txBody>
          <a:bodyPr wrap="square">
            <a:spAutoFit/>
          </a:bodyPr>
          <a:lstStyle/>
          <a:p>
            <a:pPr algn="just"/>
            <a:r>
              <a:rPr lang="hu-HU" sz="3600" dirty="0" smtClean="0">
                <a:latin typeface="Times New Roman" panose="02020603050405020304" pitchFamily="18" charset="0"/>
                <a:cs typeface="Times New Roman" panose="02020603050405020304" pitchFamily="18" charset="0"/>
              </a:rPr>
              <a:t>Példa:</a:t>
            </a:r>
          </a:p>
          <a:p>
            <a:pPr marL="342900" indent="-342900" algn="just">
              <a:buFont typeface="Wingdings" panose="05000000000000000000" pitchFamily="2" charset="2"/>
              <a:buChar char="Ø"/>
            </a:pPr>
            <a:r>
              <a:rPr lang="hu-HU" sz="3600" dirty="0" smtClean="0">
                <a:latin typeface="Times New Roman" panose="02020603050405020304" pitchFamily="18" charset="0"/>
                <a:cs typeface="Times New Roman" panose="02020603050405020304" pitchFamily="18" charset="0"/>
              </a:rPr>
              <a:t>megiszunk </a:t>
            </a:r>
            <a:r>
              <a:rPr lang="hu-HU" sz="3600" b="1" dirty="0">
                <a:latin typeface="Times New Roman" panose="02020603050405020304" pitchFamily="18" charset="0"/>
                <a:cs typeface="Times New Roman" panose="02020603050405020304" pitchFamily="18" charset="0"/>
              </a:rPr>
              <a:t>egy csésze kávét</a:t>
            </a:r>
            <a:r>
              <a:rPr lang="hu-HU" sz="3600" dirty="0">
                <a:latin typeface="Times New Roman" panose="02020603050405020304" pitchFamily="18" charset="0"/>
                <a:cs typeface="Times New Roman" panose="02020603050405020304" pitchFamily="18" charset="0"/>
              </a:rPr>
              <a:t>! </a:t>
            </a:r>
          </a:p>
          <a:p>
            <a:pPr algn="just"/>
            <a:endParaRPr lang="hu-HU" sz="3600" b="1" dirty="0" smtClean="0">
              <a:latin typeface="Times New Roman" panose="02020603050405020304" pitchFamily="18" charset="0"/>
              <a:cs typeface="Times New Roman" panose="02020603050405020304" pitchFamily="18" charset="0"/>
            </a:endParaRPr>
          </a:p>
          <a:p>
            <a:pPr algn="just"/>
            <a:r>
              <a:rPr lang="hu-HU" sz="3600" b="1" dirty="0" smtClean="0">
                <a:latin typeface="Times New Roman" panose="02020603050405020304" pitchFamily="18" charset="0"/>
                <a:cs typeface="Times New Roman" panose="02020603050405020304" pitchFamily="18" charset="0"/>
              </a:rPr>
              <a:t>Először</a:t>
            </a:r>
            <a:r>
              <a:rPr lang="hu-HU" sz="3600" dirty="0" smtClean="0">
                <a:latin typeface="Times New Roman" panose="02020603050405020304" pitchFamily="18" charset="0"/>
                <a:cs typeface="Times New Roman" panose="02020603050405020304" pitchFamily="18" charset="0"/>
              </a:rPr>
              <a:t> </a:t>
            </a:r>
            <a:r>
              <a:rPr lang="hu-HU" sz="3600" dirty="0">
                <a:latin typeface="Times New Roman" panose="02020603050405020304" pitchFamily="18" charset="0"/>
                <a:cs typeface="Times New Roman" panose="02020603050405020304" pitchFamily="18" charset="0"/>
              </a:rPr>
              <a:t>is rámutathatunk, hogy a kávé </a:t>
            </a:r>
            <a:endParaRPr lang="hu-HU" sz="3600" dirty="0" smtClean="0">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Ø"/>
            </a:pPr>
            <a:r>
              <a:rPr lang="hu-HU" sz="3600" dirty="0" smtClean="0">
                <a:latin typeface="Times New Roman" panose="02020603050405020304" pitchFamily="18" charset="0"/>
                <a:cs typeface="Times New Roman" panose="02020603050405020304" pitchFamily="18" charset="0"/>
              </a:rPr>
              <a:t>nem </a:t>
            </a:r>
            <a:r>
              <a:rPr lang="hu-HU" sz="3600" dirty="0">
                <a:latin typeface="Times New Roman" panose="02020603050405020304" pitchFamily="18" charset="0"/>
                <a:cs typeface="Times New Roman" panose="02020603050405020304" pitchFamily="18" charset="0"/>
              </a:rPr>
              <a:t>csupán ital, </a:t>
            </a:r>
            <a:endParaRPr lang="hu-HU" sz="3600" dirty="0" smtClean="0">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Ø"/>
            </a:pPr>
            <a:r>
              <a:rPr lang="hu-HU" sz="3600" dirty="0" smtClean="0">
                <a:latin typeface="Times New Roman" panose="02020603050405020304" pitchFamily="18" charset="0"/>
                <a:cs typeface="Times New Roman" panose="02020603050405020304" pitchFamily="18" charset="0"/>
              </a:rPr>
              <a:t>hanem </a:t>
            </a:r>
            <a:r>
              <a:rPr lang="hu-HU" sz="3600" dirty="0">
                <a:latin typeface="Times New Roman" panose="02020603050405020304" pitchFamily="18" charset="0"/>
                <a:cs typeface="Times New Roman" panose="02020603050405020304" pitchFamily="18" charset="0"/>
              </a:rPr>
              <a:t>a naponta ismétlődő </a:t>
            </a:r>
            <a:r>
              <a:rPr lang="hu-HU" sz="3600" dirty="0" smtClean="0">
                <a:latin typeface="Times New Roman" panose="02020603050405020304" pitchFamily="18" charset="0"/>
                <a:cs typeface="Times New Roman" panose="02020603050405020304" pitchFamily="18" charset="0"/>
              </a:rPr>
              <a:t>rituálé</a:t>
            </a:r>
          </a:p>
          <a:p>
            <a:pPr marL="342900" indent="-342900" algn="just">
              <a:lnSpc>
                <a:spcPct val="150000"/>
              </a:lnSpc>
              <a:buFont typeface="Wingdings" panose="05000000000000000000" pitchFamily="2" charset="2"/>
              <a:buChar char="Ø"/>
            </a:pPr>
            <a:endParaRPr lang="hu-HU" sz="3600" dirty="0" smtClean="0">
              <a:latin typeface="Times New Roman" panose="02020603050405020304" pitchFamily="18" charset="0"/>
              <a:cs typeface="Times New Roman" panose="02020603050405020304" pitchFamily="18" charset="0"/>
            </a:endParaRPr>
          </a:p>
          <a:p>
            <a:pPr algn="just"/>
            <a:r>
              <a:rPr lang="hu-HU" sz="3600" b="1" dirty="0">
                <a:latin typeface="Times New Roman" panose="02020603050405020304" pitchFamily="18" charset="0"/>
                <a:cs typeface="Times New Roman" panose="02020603050405020304" pitchFamily="18" charset="0"/>
              </a:rPr>
              <a:t>Másodszor: </a:t>
            </a:r>
          </a:p>
          <a:p>
            <a:pPr marL="342900" indent="-342900" algn="just">
              <a:buFont typeface="Wingdings" panose="05000000000000000000" pitchFamily="2" charset="2"/>
              <a:buChar char="Ø"/>
            </a:pPr>
            <a:r>
              <a:rPr lang="hu-HU" sz="3600" dirty="0" smtClean="0">
                <a:latin typeface="Times New Roman" panose="02020603050405020304" pitchFamily="18" charset="0"/>
                <a:cs typeface="Times New Roman" panose="02020603050405020304" pitchFamily="18" charset="0"/>
              </a:rPr>
              <a:t>Sokan </a:t>
            </a:r>
            <a:r>
              <a:rPr lang="hu-HU" sz="3600" dirty="0">
                <a:latin typeface="Times New Roman" panose="02020603050405020304" pitchFamily="18" charset="0"/>
                <a:cs typeface="Times New Roman" panose="02020603050405020304" pitchFamily="18" charset="0"/>
              </a:rPr>
              <a:t>azért isznak kávét, mert „feldobja" őket.</a:t>
            </a:r>
          </a:p>
          <a:p>
            <a:pPr marL="342900" indent="-342900" algn="just">
              <a:lnSpc>
                <a:spcPct val="150000"/>
              </a:lnSpc>
              <a:buFont typeface="Wingdings" panose="05000000000000000000" pitchFamily="2" charset="2"/>
              <a:buChar char="Ø"/>
            </a:pPr>
            <a:endParaRPr lang="hu-HU" sz="3600" dirty="0" smtClean="0">
              <a:latin typeface="Times New Roman" panose="02020603050405020304" pitchFamily="18" charset="0"/>
              <a:cs typeface="Times New Roman" panose="02020603050405020304" pitchFamily="18" charset="0"/>
            </a:endParaRPr>
          </a:p>
          <a:p>
            <a:pPr algn="just"/>
            <a:endParaRPr lang="hu-HU" sz="3600" dirty="0" smtClean="0">
              <a:latin typeface="Times New Roman" panose="02020603050405020304" pitchFamily="18" charset="0"/>
              <a:cs typeface="Times New Roman" panose="02020603050405020304" pitchFamily="18" charset="0"/>
            </a:endParaRPr>
          </a:p>
          <a:p>
            <a:pPr algn="just"/>
            <a:endParaRPr lang="hu-HU" sz="3600" dirty="0">
              <a:latin typeface="Times New Roman" panose="02020603050405020304" pitchFamily="18" charset="0"/>
              <a:cs typeface="Times New Roman" panose="02020603050405020304" pitchFamily="18" charset="0"/>
            </a:endParaRPr>
          </a:p>
          <a:p>
            <a:pPr algn="just"/>
            <a:endParaRPr lang="hu-H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58079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309715" y="0"/>
            <a:ext cx="11459497" cy="5509200"/>
          </a:xfrm>
          <a:prstGeom prst="rect">
            <a:avLst/>
          </a:prstGeom>
        </p:spPr>
        <p:txBody>
          <a:bodyPr wrap="square">
            <a:spAutoFit/>
          </a:bodyPr>
          <a:lstStyle/>
          <a:p>
            <a:pPr marL="342900" indent="-342900" algn="just">
              <a:buFont typeface="Wingdings" panose="05000000000000000000" pitchFamily="2" charset="2"/>
              <a:buChar char="Ø"/>
            </a:pPr>
            <a:endParaRPr lang="hu-HU" sz="3200" dirty="0">
              <a:latin typeface="Times New Roman" panose="02020603050405020304" pitchFamily="18" charset="0"/>
              <a:cs typeface="Times New Roman" panose="02020603050405020304" pitchFamily="18" charset="0"/>
            </a:endParaRPr>
          </a:p>
          <a:p>
            <a:pPr algn="just"/>
            <a:r>
              <a:rPr lang="hu-HU" sz="3200" b="1" dirty="0">
                <a:latin typeface="Times New Roman" panose="02020603050405020304" pitchFamily="18" charset="0"/>
                <a:cs typeface="Times New Roman" panose="02020603050405020304" pitchFamily="18" charset="0"/>
              </a:rPr>
              <a:t>Harmadszor</a:t>
            </a:r>
            <a:r>
              <a:rPr lang="hu-HU" sz="3200"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endParaRPr lang="hu-HU" sz="32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hu-HU" sz="3200" dirty="0" smtClean="0">
                <a:latin typeface="Times New Roman" panose="02020603050405020304" pitchFamily="18" charset="0"/>
                <a:cs typeface="Times New Roman" panose="02020603050405020304" pitchFamily="18" charset="0"/>
              </a:rPr>
              <a:t>A </a:t>
            </a:r>
            <a:r>
              <a:rPr lang="hu-HU" sz="3200" dirty="0">
                <a:latin typeface="Times New Roman" panose="02020603050405020304" pitchFamily="18" charset="0"/>
                <a:cs typeface="Times New Roman" panose="02020603050405020304" pitchFamily="18" charset="0"/>
              </a:rPr>
              <a:t>kávé olyan termék, amely bolygónk leggazdagabb részeit köti össze a </a:t>
            </a:r>
            <a:r>
              <a:rPr lang="hu-HU" sz="3200" dirty="0" smtClean="0">
                <a:latin typeface="Times New Roman" panose="02020603050405020304" pitchFamily="18" charset="0"/>
                <a:cs typeface="Times New Roman" panose="02020603050405020304" pitchFamily="18" charset="0"/>
              </a:rPr>
              <a:t>legszegényebbekkel.</a:t>
            </a:r>
          </a:p>
          <a:p>
            <a:pPr marL="342900" indent="-342900" algn="just">
              <a:buFont typeface="Wingdings" panose="05000000000000000000" pitchFamily="2" charset="2"/>
              <a:buChar char="Ø"/>
            </a:pPr>
            <a:endParaRPr lang="hu-HU" sz="3200" dirty="0">
              <a:latin typeface="Times New Roman" panose="02020603050405020304" pitchFamily="18" charset="0"/>
              <a:cs typeface="Times New Roman" panose="02020603050405020304" pitchFamily="18" charset="0"/>
            </a:endParaRPr>
          </a:p>
          <a:p>
            <a:pPr algn="just"/>
            <a:r>
              <a:rPr lang="hu-HU" sz="3200" b="1" dirty="0" smtClean="0">
                <a:latin typeface="Times New Roman" panose="02020603050405020304" pitchFamily="18" charset="0"/>
                <a:cs typeface="Times New Roman" panose="02020603050405020304" pitchFamily="18" charset="0"/>
              </a:rPr>
              <a:t>Negyedszer:</a:t>
            </a:r>
          </a:p>
          <a:p>
            <a:pPr marL="342900" indent="-342900" algn="just">
              <a:buFont typeface="Wingdings" panose="05000000000000000000" pitchFamily="2" charset="2"/>
              <a:buChar char="Ø"/>
            </a:pPr>
            <a:endParaRPr lang="hu-HU" sz="32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hu-HU" sz="3200" dirty="0" smtClean="0">
                <a:latin typeface="Times New Roman" panose="02020603050405020304" pitchFamily="18" charset="0"/>
                <a:cs typeface="Times New Roman" panose="02020603050405020304" pitchFamily="18" charset="0"/>
              </a:rPr>
              <a:t>A </a:t>
            </a:r>
            <a:r>
              <a:rPr lang="hu-HU" sz="3200" dirty="0">
                <a:latin typeface="Times New Roman" panose="02020603050405020304" pitchFamily="18" charset="0"/>
                <a:cs typeface="Times New Roman" panose="02020603050405020304" pitchFamily="18" charset="0"/>
              </a:rPr>
              <a:t>gyarmati örökség óriási hatást gyakorolt a globális kávékereskedelem </a:t>
            </a:r>
            <a:r>
              <a:rPr lang="hu-HU" sz="3200" dirty="0" smtClean="0">
                <a:latin typeface="Times New Roman" panose="02020603050405020304" pitchFamily="18" charset="0"/>
                <a:cs typeface="Times New Roman" panose="02020603050405020304" pitchFamily="18" charset="0"/>
              </a:rPr>
              <a:t>fejlődésre</a:t>
            </a:r>
            <a:endParaRPr lang="hu-HU" sz="3200" dirty="0">
              <a:latin typeface="Times New Roman" panose="02020603050405020304" pitchFamily="18" charset="0"/>
              <a:cs typeface="Times New Roman" panose="02020603050405020304" pitchFamily="18" charset="0"/>
            </a:endParaRPr>
          </a:p>
          <a:p>
            <a:pPr algn="just"/>
            <a:endParaRPr lang="hu-H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9894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1338700" y="641363"/>
            <a:ext cx="9530862" cy="4524315"/>
          </a:xfrm>
          <a:prstGeom prst="rect">
            <a:avLst/>
          </a:prstGeom>
        </p:spPr>
        <p:txBody>
          <a:bodyPr wrap="square">
            <a:spAutoFit/>
          </a:bodyPr>
          <a:lstStyle/>
          <a:p>
            <a:pPr algn="just"/>
            <a:endParaRPr lang="hu-HU" sz="3600" dirty="0" smtClean="0">
              <a:latin typeface="Times New Roman" panose="02020603050405020304" pitchFamily="18" charset="0"/>
              <a:cs typeface="Times New Roman" panose="02020603050405020304" pitchFamily="18" charset="0"/>
            </a:endParaRPr>
          </a:p>
          <a:p>
            <a:pPr algn="just"/>
            <a:r>
              <a:rPr lang="hu-HU" sz="3600" b="1" dirty="0" smtClean="0">
                <a:latin typeface="Times New Roman" panose="02020603050405020304" pitchFamily="18" charset="0"/>
                <a:cs typeface="Times New Roman" panose="02020603050405020304" pitchFamily="18" charset="0"/>
              </a:rPr>
              <a:t>Ötödször</a:t>
            </a:r>
            <a:r>
              <a:rPr lang="hu-HU" sz="3600" dirty="0">
                <a:latin typeface="Times New Roman" panose="02020603050405020304" pitchFamily="18" charset="0"/>
                <a:cs typeface="Times New Roman" panose="02020603050405020304" pitchFamily="18" charset="0"/>
              </a:rPr>
              <a:t>: </a:t>
            </a:r>
            <a:endParaRPr lang="hu-HU" sz="3600" dirty="0" smtClean="0">
              <a:latin typeface="Times New Roman" panose="02020603050405020304" pitchFamily="18" charset="0"/>
              <a:cs typeface="Times New Roman" panose="02020603050405020304" pitchFamily="18" charset="0"/>
            </a:endParaRPr>
          </a:p>
          <a:p>
            <a:pPr algn="just"/>
            <a:endParaRPr lang="hu-HU" sz="3600" dirty="0">
              <a:latin typeface="Times New Roman" panose="02020603050405020304" pitchFamily="18" charset="0"/>
              <a:cs typeface="Times New Roman" panose="02020603050405020304" pitchFamily="18" charset="0"/>
            </a:endParaRPr>
          </a:p>
          <a:p>
            <a:pPr marL="571500" indent="-571500" algn="just">
              <a:buFont typeface="Wingdings" panose="05000000000000000000" pitchFamily="2" charset="2"/>
              <a:buChar char="Ø"/>
            </a:pPr>
            <a:r>
              <a:rPr lang="hu-HU" sz="3600" dirty="0" smtClean="0">
                <a:latin typeface="Times New Roman" panose="02020603050405020304" pitchFamily="18" charset="0"/>
                <a:cs typeface="Times New Roman" panose="02020603050405020304" pitchFamily="18" charset="0"/>
              </a:rPr>
              <a:t>a </a:t>
            </a:r>
            <a:r>
              <a:rPr lang="hu-HU" sz="3600" dirty="0">
                <a:latin typeface="Times New Roman" panose="02020603050405020304" pitchFamily="18" charset="0"/>
                <a:cs typeface="Times New Roman" panose="02020603050405020304" pitchFamily="18" charset="0"/>
              </a:rPr>
              <a:t>kávé a mai globalizációról, </a:t>
            </a:r>
            <a:r>
              <a:rPr lang="hu-HU" sz="3600" dirty="0" smtClean="0">
                <a:latin typeface="Times New Roman" panose="02020603050405020304" pitchFamily="18" charset="0"/>
                <a:cs typeface="Times New Roman" panose="02020603050405020304" pitchFamily="18" charset="0"/>
              </a:rPr>
              <a:t>nemzetközi </a:t>
            </a:r>
            <a:r>
              <a:rPr lang="hu-HU" sz="3600" dirty="0">
                <a:latin typeface="Times New Roman" panose="02020603050405020304" pitchFamily="18" charset="0"/>
                <a:cs typeface="Times New Roman" panose="02020603050405020304" pitchFamily="18" charset="0"/>
              </a:rPr>
              <a:t>kereskedelemről, emberi jogokról és </a:t>
            </a:r>
            <a:r>
              <a:rPr lang="hu-HU" sz="3600" dirty="0" smtClean="0">
                <a:latin typeface="Times New Roman" panose="02020603050405020304" pitchFamily="18" charset="0"/>
                <a:cs typeface="Times New Roman" panose="02020603050405020304" pitchFamily="18" charset="0"/>
              </a:rPr>
              <a:t>környezetpusztításról </a:t>
            </a:r>
            <a:r>
              <a:rPr lang="hu-HU" sz="3600" dirty="0">
                <a:latin typeface="Times New Roman" panose="02020603050405020304" pitchFamily="18" charset="0"/>
                <a:cs typeface="Times New Roman" panose="02020603050405020304" pitchFamily="18" charset="0"/>
              </a:rPr>
              <a:t>folyó viták középpontjában álló termék. </a:t>
            </a:r>
            <a:endParaRPr lang="hu-HU" sz="3600" dirty="0" smtClean="0">
              <a:latin typeface="Times New Roman" panose="02020603050405020304" pitchFamily="18" charset="0"/>
              <a:cs typeface="Times New Roman" panose="02020603050405020304" pitchFamily="18" charset="0"/>
            </a:endParaRPr>
          </a:p>
          <a:p>
            <a:pPr algn="just"/>
            <a:endParaRPr lang="hu-H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0255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1048160" y="599920"/>
            <a:ext cx="10320793" cy="4524315"/>
          </a:xfrm>
          <a:prstGeom prst="rect">
            <a:avLst/>
          </a:prstGeom>
        </p:spPr>
        <p:txBody>
          <a:bodyPr wrap="square">
            <a:spAutoFit/>
          </a:bodyPr>
          <a:lstStyle/>
          <a:p>
            <a:pPr algn="just"/>
            <a:endParaRPr lang="hu-HU" sz="3600" dirty="0" smtClean="0">
              <a:latin typeface="Times New Roman" panose="02020603050405020304" pitchFamily="18" charset="0"/>
              <a:cs typeface="Times New Roman" panose="02020603050405020304" pitchFamily="18" charset="0"/>
            </a:endParaRPr>
          </a:p>
          <a:p>
            <a:pPr algn="just"/>
            <a:r>
              <a:rPr lang="hu-HU" sz="3600" dirty="0" smtClean="0">
                <a:latin typeface="Times New Roman" panose="02020603050405020304" pitchFamily="18" charset="0"/>
                <a:cs typeface="Times New Roman" panose="02020603050405020304" pitchFamily="18" charset="0"/>
              </a:rPr>
              <a:t>A </a:t>
            </a:r>
            <a:r>
              <a:rPr lang="hu-HU" sz="3600" b="1" dirty="0" smtClean="0">
                <a:latin typeface="Times New Roman" panose="02020603050405020304" pitchFamily="18" charset="0"/>
                <a:cs typeface="Times New Roman" panose="02020603050405020304" pitchFamily="18" charset="0"/>
              </a:rPr>
              <a:t>szociológia </a:t>
            </a:r>
            <a:r>
              <a:rPr lang="hu-HU" sz="3600" dirty="0">
                <a:latin typeface="Times New Roman" panose="02020603050405020304" pitchFamily="18" charset="0"/>
                <a:cs typeface="Times New Roman" panose="02020603050405020304" pitchFamily="18" charset="0"/>
              </a:rPr>
              <a:t>azt az </a:t>
            </a:r>
            <a:r>
              <a:rPr lang="hu-HU" sz="3600" b="1" dirty="0">
                <a:latin typeface="Times New Roman" panose="02020603050405020304" pitchFamily="18" charset="0"/>
                <a:cs typeface="Times New Roman" panose="02020603050405020304" pitchFamily="18" charset="0"/>
              </a:rPr>
              <a:t>összefüggést</a:t>
            </a:r>
            <a:r>
              <a:rPr lang="hu-HU" sz="3600" dirty="0">
                <a:latin typeface="Times New Roman" panose="02020603050405020304" pitchFamily="18" charset="0"/>
                <a:cs typeface="Times New Roman" panose="02020603050405020304" pitchFamily="18" charset="0"/>
              </a:rPr>
              <a:t> hivatott </a:t>
            </a:r>
            <a:r>
              <a:rPr lang="hu-HU" sz="3600" b="1" dirty="0">
                <a:latin typeface="Times New Roman" panose="02020603050405020304" pitchFamily="18" charset="0"/>
                <a:cs typeface="Times New Roman" panose="02020603050405020304" pitchFamily="18" charset="0"/>
              </a:rPr>
              <a:t>vizsgál</a:t>
            </a:r>
            <a:r>
              <a:rPr lang="hu-HU" sz="3600" dirty="0">
                <a:latin typeface="Times New Roman" panose="02020603050405020304" pitchFamily="18" charset="0"/>
                <a:cs typeface="Times New Roman" panose="02020603050405020304" pitchFamily="18" charset="0"/>
              </a:rPr>
              <a:t>ni, </a:t>
            </a:r>
            <a:r>
              <a:rPr lang="hu-HU" sz="3600" b="1" dirty="0">
                <a:latin typeface="Times New Roman" panose="02020603050405020304" pitchFamily="18" charset="0"/>
                <a:cs typeface="Times New Roman" panose="02020603050405020304" pitchFamily="18" charset="0"/>
              </a:rPr>
              <a:t>hogyan formál </a:t>
            </a:r>
            <a:r>
              <a:rPr lang="hu-HU" sz="3600" dirty="0">
                <a:latin typeface="Times New Roman" panose="02020603050405020304" pitchFamily="18" charset="0"/>
                <a:cs typeface="Times New Roman" panose="02020603050405020304" pitchFamily="18" charset="0"/>
              </a:rPr>
              <a:t>minket a </a:t>
            </a:r>
            <a:r>
              <a:rPr lang="hu-HU" sz="3600" b="1" dirty="0">
                <a:latin typeface="Times New Roman" panose="02020603050405020304" pitchFamily="18" charset="0"/>
                <a:cs typeface="Times New Roman" panose="02020603050405020304" pitchFamily="18" charset="0"/>
              </a:rPr>
              <a:t>társadalom</a:t>
            </a:r>
            <a:r>
              <a:rPr lang="hu-HU" sz="3600" dirty="0">
                <a:latin typeface="Times New Roman" panose="02020603050405020304" pitchFamily="18" charset="0"/>
                <a:cs typeface="Times New Roman" panose="02020603050405020304" pitchFamily="18" charset="0"/>
              </a:rPr>
              <a:t> és hogyan f</a:t>
            </a:r>
            <a:r>
              <a:rPr lang="hu-HU" sz="3600" b="1" dirty="0">
                <a:latin typeface="Times New Roman" panose="02020603050405020304" pitchFamily="18" charset="0"/>
                <a:cs typeface="Times New Roman" panose="02020603050405020304" pitchFamily="18" charset="0"/>
              </a:rPr>
              <a:t>ormáljuk</a:t>
            </a:r>
            <a:r>
              <a:rPr lang="hu-HU" sz="3600" dirty="0">
                <a:latin typeface="Times New Roman" panose="02020603050405020304" pitchFamily="18" charset="0"/>
                <a:cs typeface="Times New Roman" panose="02020603050405020304" pitchFamily="18" charset="0"/>
              </a:rPr>
              <a:t> </a:t>
            </a:r>
            <a:r>
              <a:rPr lang="hu-HU" sz="3600" b="1" dirty="0">
                <a:latin typeface="Times New Roman" panose="02020603050405020304" pitchFamily="18" charset="0"/>
                <a:cs typeface="Times New Roman" panose="02020603050405020304" pitchFamily="18" charset="0"/>
              </a:rPr>
              <a:t>önmagunkat</a:t>
            </a:r>
            <a:r>
              <a:rPr lang="hu-HU" sz="3600" dirty="0">
                <a:latin typeface="Times New Roman" panose="02020603050405020304" pitchFamily="18" charset="0"/>
                <a:cs typeface="Times New Roman" panose="02020603050405020304" pitchFamily="18" charset="0"/>
              </a:rPr>
              <a:t>. </a:t>
            </a:r>
            <a:endParaRPr lang="hu-HU" sz="3600" dirty="0" smtClean="0">
              <a:latin typeface="Times New Roman" panose="02020603050405020304" pitchFamily="18" charset="0"/>
              <a:cs typeface="Times New Roman" panose="02020603050405020304" pitchFamily="18" charset="0"/>
            </a:endParaRPr>
          </a:p>
          <a:p>
            <a:pPr algn="just"/>
            <a:endParaRPr lang="hu-HU" sz="3600" dirty="0">
              <a:latin typeface="Times New Roman" panose="02020603050405020304" pitchFamily="18" charset="0"/>
              <a:cs typeface="Times New Roman" panose="02020603050405020304" pitchFamily="18" charset="0"/>
            </a:endParaRPr>
          </a:p>
          <a:p>
            <a:pPr algn="just"/>
            <a:r>
              <a:rPr lang="hu-HU" sz="3600" dirty="0" smtClean="0">
                <a:latin typeface="Times New Roman" panose="02020603050405020304" pitchFamily="18" charset="0"/>
                <a:cs typeface="Times New Roman" panose="02020603050405020304" pitchFamily="18" charset="0"/>
              </a:rPr>
              <a:t>Tevékenységünk </a:t>
            </a:r>
            <a:r>
              <a:rPr lang="hu-HU" sz="3600" dirty="0">
                <a:latin typeface="Times New Roman" panose="02020603050405020304" pitchFamily="18" charset="0"/>
                <a:cs typeface="Times New Roman" panose="02020603050405020304" pitchFamily="18" charset="0"/>
              </a:rPr>
              <a:t>egyszerre </a:t>
            </a:r>
            <a:r>
              <a:rPr lang="hu-HU" sz="3600" b="1" dirty="0" smtClean="0">
                <a:latin typeface="Times New Roman" panose="02020603050405020304" pitchFamily="18" charset="0"/>
                <a:cs typeface="Times New Roman" panose="02020603050405020304" pitchFamily="18" charset="0"/>
              </a:rPr>
              <a:t>strukturálja</a:t>
            </a:r>
            <a:r>
              <a:rPr lang="hu-HU" sz="3600" dirty="0" smtClean="0">
                <a:latin typeface="Times New Roman" panose="02020603050405020304" pitchFamily="18" charset="0"/>
                <a:cs typeface="Times New Roman" panose="02020603050405020304" pitchFamily="18" charset="0"/>
              </a:rPr>
              <a:t> </a:t>
            </a:r>
            <a:r>
              <a:rPr lang="hu-HU" sz="3600" dirty="0">
                <a:latin typeface="Times New Roman" panose="02020603050405020304" pitchFamily="18" charset="0"/>
                <a:cs typeface="Times New Roman" panose="02020603050405020304" pitchFamily="18" charset="0"/>
              </a:rPr>
              <a:t>- alakítja - a körülöttünk lévő </a:t>
            </a:r>
            <a:r>
              <a:rPr lang="hu-HU" sz="3600" b="1" dirty="0">
                <a:latin typeface="Times New Roman" panose="02020603050405020304" pitchFamily="18" charset="0"/>
                <a:cs typeface="Times New Roman" panose="02020603050405020304" pitchFamily="18" charset="0"/>
              </a:rPr>
              <a:t>társadalmi világot </a:t>
            </a:r>
            <a:r>
              <a:rPr lang="hu-HU" sz="3600" dirty="0">
                <a:latin typeface="Times New Roman" panose="02020603050405020304" pitchFamily="18" charset="0"/>
                <a:cs typeface="Times New Roman" panose="02020603050405020304" pitchFamily="18" charset="0"/>
              </a:rPr>
              <a:t>és ugyanakkor </a:t>
            </a:r>
            <a:r>
              <a:rPr lang="hu-HU" sz="3600" dirty="0" err="1">
                <a:latin typeface="Times New Roman" panose="02020603050405020304" pitchFamily="18" charset="0"/>
                <a:cs typeface="Times New Roman" panose="02020603050405020304" pitchFamily="18" charset="0"/>
              </a:rPr>
              <a:t>strukturálódik</a:t>
            </a:r>
            <a:r>
              <a:rPr lang="hu-HU" sz="3600" dirty="0">
                <a:latin typeface="Times New Roman" panose="02020603050405020304" pitchFamily="18" charset="0"/>
                <a:cs typeface="Times New Roman" panose="02020603050405020304" pitchFamily="18" charset="0"/>
              </a:rPr>
              <a:t> is e </a:t>
            </a:r>
            <a:r>
              <a:rPr lang="hu-HU" sz="3600" dirty="0" smtClean="0">
                <a:latin typeface="Times New Roman" panose="02020603050405020304" pitchFamily="18" charset="0"/>
                <a:cs typeface="Times New Roman" panose="02020603050405020304" pitchFamily="18" charset="0"/>
              </a:rPr>
              <a:t>társadalmi </a:t>
            </a:r>
            <a:r>
              <a:rPr lang="hu-HU" sz="3600" dirty="0">
                <a:latin typeface="Times New Roman" panose="02020603050405020304" pitchFamily="18" charset="0"/>
                <a:cs typeface="Times New Roman" panose="02020603050405020304" pitchFamily="18" charset="0"/>
              </a:rPr>
              <a:t>világ </a:t>
            </a:r>
            <a:r>
              <a:rPr lang="hu-HU" sz="3600" dirty="0" smtClean="0">
                <a:latin typeface="Times New Roman" panose="02020603050405020304" pitchFamily="18" charset="0"/>
                <a:cs typeface="Times New Roman" panose="02020603050405020304" pitchFamily="18" charset="0"/>
              </a:rPr>
              <a:t>hatására.</a:t>
            </a:r>
            <a:endParaRPr lang="hu-HU" sz="3600" dirty="0">
              <a:latin typeface="Times New Roman" panose="02020603050405020304" pitchFamily="18" charset="0"/>
              <a:cs typeface="Times New Roman" panose="02020603050405020304" pitchFamily="18" charset="0"/>
            </a:endParaRPr>
          </a:p>
        </p:txBody>
      </p:sp>
      <p:sp>
        <p:nvSpPr>
          <p:cNvPr id="3" name="Szövegdoboz 2"/>
          <p:cNvSpPr txBox="1"/>
          <p:nvPr/>
        </p:nvSpPr>
        <p:spPr>
          <a:xfrm>
            <a:off x="190833" y="230588"/>
            <a:ext cx="2431066" cy="369332"/>
          </a:xfrm>
          <a:prstGeom prst="rect">
            <a:avLst/>
          </a:prstGeom>
          <a:noFill/>
        </p:spPr>
        <p:txBody>
          <a:bodyPr wrap="square" rtlCol="0">
            <a:spAutoFit/>
          </a:bodyPr>
          <a:lstStyle/>
          <a:p>
            <a:r>
              <a:rPr lang="hu-HU" dirty="0" smtClean="0"/>
              <a:t>Mi a szociológia?</a:t>
            </a:r>
            <a:endParaRPr lang="hu-HU" dirty="0"/>
          </a:p>
        </p:txBody>
      </p:sp>
    </p:spTree>
    <p:extLst>
      <p:ext uri="{BB962C8B-B14F-4D97-AF65-F5344CB8AC3E}">
        <p14:creationId xmlns:p14="http://schemas.microsoft.com/office/powerpoint/2010/main" val="3135086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ktív">
  <a:themeElements>
    <a:clrScheme name="Lila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Retrospektív">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ív">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2573</TotalTime>
  <Words>3767</Words>
  <Application>Microsoft Office PowerPoint</Application>
  <PresentationFormat>Szélesvásznú</PresentationFormat>
  <Paragraphs>260</Paragraphs>
  <Slides>25</Slides>
  <Notes>22</Notes>
  <HiddenSlides>0</HiddenSlides>
  <MMClips>0</MMClips>
  <ScaleCrop>false</ScaleCrop>
  <HeadingPairs>
    <vt:vector size="6" baseType="variant">
      <vt:variant>
        <vt:lpstr>Használt betűtípusok</vt:lpstr>
      </vt:variant>
      <vt:variant>
        <vt:i4>5</vt:i4>
      </vt:variant>
      <vt:variant>
        <vt:lpstr>Téma</vt:lpstr>
      </vt:variant>
      <vt:variant>
        <vt:i4>1</vt:i4>
      </vt:variant>
      <vt:variant>
        <vt:lpstr>Diacímek</vt:lpstr>
      </vt:variant>
      <vt:variant>
        <vt:i4>25</vt:i4>
      </vt:variant>
    </vt:vector>
  </HeadingPairs>
  <TitlesOfParts>
    <vt:vector size="31" baseType="lpstr">
      <vt:lpstr>Arial</vt:lpstr>
      <vt:lpstr>Calibri</vt:lpstr>
      <vt:lpstr>Calibri Light</vt:lpstr>
      <vt:lpstr>Times New Roman</vt:lpstr>
      <vt:lpstr>Wingdings</vt:lpstr>
      <vt:lpstr>Retrospektív</vt:lpstr>
      <vt:lpstr>    Szociológia I. A szociológia, mint tudomány, története, tárgya </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előadó</dc:creator>
  <cp:lastModifiedBy>előadó</cp:lastModifiedBy>
  <cp:revision>69</cp:revision>
  <dcterms:created xsi:type="dcterms:W3CDTF">2023-09-07T12:17:55Z</dcterms:created>
  <dcterms:modified xsi:type="dcterms:W3CDTF">2024-10-04T12:47:09Z</dcterms:modified>
</cp:coreProperties>
</file>